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02" autoAdjust="0"/>
    <p:restoredTop sz="96242" autoAdjust="0"/>
  </p:normalViewPr>
  <p:slideViewPr>
    <p:cSldViewPr snapToGrid="0">
      <p:cViewPr varScale="1">
        <p:scale>
          <a:sx n="95" d="100"/>
          <a:sy n="95" d="100"/>
        </p:scale>
        <p:origin x="109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331365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2728172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1201956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57824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279279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3751460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2998436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165395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304089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3886117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0B9D69-434C-4830-B6FA-7F9CB20F91F5}"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390306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0B9D69-434C-4830-B6FA-7F9CB20F91F5}" type="datetimeFigureOut">
              <a:rPr kumimoji="1" lang="ja-JP" altLang="en-US" smtClean="0"/>
              <a:t>2026/2/3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A7DEA9-C66E-4847-BFA2-58ACF074A10A}" type="slidenum">
              <a:rPr kumimoji="1" lang="ja-JP" altLang="en-US" smtClean="0"/>
              <a:t>‹#›</a:t>
            </a:fld>
            <a:endParaRPr kumimoji="1" lang="ja-JP" altLang="en-US"/>
          </a:p>
        </p:txBody>
      </p:sp>
    </p:spTree>
    <p:extLst>
      <p:ext uri="{BB962C8B-B14F-4D97-AF65-F5344CB8AC3E}">
        <p14:creationId xmlns:p14="http://schemas.microsoft.com/office/powerpoint/2010/main" val="2925610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69444D7-3F15-E29A-8A52-ACE0EA0E5F37}"/>
              </a:ext>
            </a:extLst>
          </p:cNvPr>
          <p:cNvSpPr txBox="1"/>
          <p:nvPr/>
        </p:nvSpPr>
        <p:spPr>
          <a:xfrm>
            <a:off x="1" y="88959"/>
            <a:ext cx="9905999" cy="353943"/>
          </a:xfrm>
          <a:prstGeom prst="rect">
            <a:avLst/>
          </a:prstGeom>
          <a:noFill/>
        </p:spPr>
        <p:txBody>
          <a:bodyPr wrap="square" rtlCol="0">
            <a:spAutoFit/>
          </a:bodyPr>
          <a:lstStyle/>
          <a:p>
            <a:pPr algn="ctr"/>
            <a:r>
              <a:rPr kumimoji="1" lang="ja-JP" altLang="en-US" sz="1700" dirty="0">
                <a:latin typeface="メイリオ" panose="020B0604030504040204" pitchFamily="50" charset="-128"/>
                <a:ea typeface="メイリオ" panose="020B0604030504040204" pitchFamily="50" charset="-128"/>
              </a:rPr>
              <a:t>重点支援地方交付金及び医療・介護等支援パッケージを活用した支援金・給付金の対象施設区分</a:t>
            </a:r>
          </a:p>
        </p:txBody>
      </p:sp>
      <p:graphicFrame>
        <p:nvGraphicFramePr>
          <p:cNvPr id="6" name="表 5">
            <a:extLst>
              <a:ext uri="{FF2B5EF4-FFF2-40B4-BE49-F238E27FC236}">
                <a16:creationId xmlns:a16="http://schemas.microsoft.com/office/drawing/2014/main" id="{1FF2662D-64D1-91F2-068D-62D8AC2D9F0D}"/>
              </a:ext>
            </a:extLst>
          </p:cNvPr>
          <p:cNvGraphicFramePr>
            <a:graphicFrameLocks noGrp="1"/>
          </p:cNvGraphicFramePr>
          <p:nvPr>
            <p:extLst>
              <p:ext uri="{D42A27DB-BD31-4B8C-83A1-F6EECF244321}">
                <p14:modId xmlns:p14="http://schemas.microsoft.com/office/powerpoint/2010/main" val="1776314779"/>
              </p:ext>
            </p:extLst>
          </p:nvPr>
        </p:nvGraphicFramePr>
        <p:xfrm>
          <a:off x="372257" y="465986"/>
          <a:ext cx="9161487" cy="6166757"/>
        </p:xfrm>
        <a:graphic>
          <a:graphicData uri="http://schemas.openxmlformats.org/drawingml/2006/table">
            <a:tbl>
              <a:tblPr firstRow="1" bandRow="1">
                <a:tableStyleId>{5C22544A-7EE6-4342-B048-85BDC9FD1C3A}</a:tableStyleId>
              </a:tblPr>
              <a:tblGrid>
                <a:gridCol w="2290371">
                  <a:extLst>
                    <a:ext uri="{9D8B030D-6E8A-4147-A177-3AD203B41FA5}">
                      <a16:colId xmlns:a16="http://schemas.microsoft.com/office/drawing/2014/main" val="2531072694"/>
                    </a:ext>
                  </a:extLst>
                </a:gridCol>
                <a:gridCol w="1145186">
                  <a:extLst>
                    <a:ext uri="{9D8B030D-6E8A-4147-A177-3AD203B41FA5}">
                      <a16:colId xmlns:a16="http://schemas.microsoft.com/office/drawing/2014/main" val="4244791707"/>
                    </a:ext>
                  </a:extLst>
                </a:gridCol>
                <a:gridCol w="1145186">
                  <a:extLst>
                    <a:ext uri="{9D8B030D-6E8A-4147-A177-3AD203B41FA5}">
                      <a16:colId xmlns:a16="http://schemas.microsoft.com/office/drawing/2014/main" val="500705484"/>
                    </a:ext>
                  </a:extLst>
                </a:gridCol>
                <a:gridCol w="1145186">
                  <a:extLst>
                    <a:ext uri="{9D8B030D-6E8A-4147-A177-3AD203B41FA5}">
                      <a16:colId xmlns:a16="http://schemas.microsoft.com/office/drawing/2014/main" val="1312813190"/>
                    </a:ext>
                  </a:extLst>
                </a:gridCol>
                <a:gridCol w="1145186">
                  <a:extLst>
                    <a:ext uri="{9D8B030D-6E8A-4147-A177-3AD203B41FA5}">
                      <a16:colId xmlns:a16="http://schemas.microsoft.com/office/drawing/2014/main" val="190793169"/>
                    </a:ext>
                  </a:extLst>
                </a:gridCol>
                <a:gridCol w="1145186">
                  <a:extLst>
                    <a:ext uri="{9D8B030D-6E8A-4147-A177-3AD203B41FA5}">
                      <a16:colId xmlns:a16="http://schemas.microsoft.com/office/drawing/2014/main" val="510943847"/>
                    </a:ext>
                  </a:extLst>
                </a:gridCol>
                <a:gridCol w="1145186">
                  <a:extLst>
                    <a:ext uri="{9D8B030D-6E8A-4147-A177-3AD203B41FA5}">
                      <a16:colId xmlns:a16="http://schemas.microsoft.com/office/drawing/2014/main" val="1849893101"/>
                    </a:ext>
                  </a:extLst>
                </a:gridCol>
              </a:tblGrid>
              <a:tr h="862448">
                <a:tc rowSpan="2">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gridSpan="2">
                  <a:txBody>
                    <a:bodyPr/>
                    <a:lstStyle/>
                    <a:p>
                      <a:pPr algn="ctr"/>
                      <a:r>
                        <a:rPr kumimoji="1" lang="ja-JP" altLang="en-US" dirty="0">
                          <a:latin typeface="メイリオ" panose="020B0604030504040204" pitchFamily="50" charset="-128"/>
                          <a:ea typeface="メイリオ" panose="020B0604030504040204" pitchFamily="50" charset="-128"/>
                        </a:rPr>
                        <a:t>医療機関等物価高騰対策支援金</a:t>
                      </a:r>
                      <a:endParaRPr kumimoji="1" lang="en-US" altLang="ja-JP" dirty="0">
                        <a:latin typeface="メイリオ" panose="020B0604030504040204" pitchFamily="50" charset="-128"/>
                        <a:ea typeface="メイリオ" panose="020B0604030504040204" pitchFamily="50" charset="-128"/>
                      </a:endParaRPr>
                    </a:p>
                  </a:txBody>
                  <a:tcPr anchor="ctr"/>
                </a:tc>
                <a:tc hMerge="1">
                  <a:txBody>
                    <a:bodyPr/>
                    <a:lstStyle/>
                    <a:p>
                      <a:endParaRPr kumimoji="1" lang="ja-JP" altLang="en-US"/>
                    </a:p>
                  </a:txBody>
                  <a:tcPr/>
                </a:tc>
                <a:tc gridSpan="2">
                  <a:txBody>
                    <a:bodyPr/>
                    <a:lstStyle/>
                    <a:p>
                      <a:pPr algn="ctr"/>
                      <a:r>
                        <a:rPr kumimoji="1" lang="ja-JP" altLang="en-US" dirty="0">
                          <a:latin typeface="メイリオ" panose="020B0604030504040204" pitchFamily="50" charset="-128"/>
                          <a:ea typeface="メイリオ" panose="020B0604030504040204" pitchFamily="50" charset="-128"/>
                        </a:rPr>
                        <a:t>物価支援給付金</a:t>
                      </a:r>
                      <a:endParaRPr kumimoji="1" lang="en-US" altLang="ja-JP" dirty="0">
                        <a:latin typeface="メイリオ" panose="020B0604030504040204" pitchFamily="50" charset="-128"/>
                        <a:ea typeface="メイリオ" panose="020B0604030504040204" pitchFamily="50" charset="-128"/>
                      </a:endParaRPr>
                    </a:p>
                  </a:txBody>
                  <a:tcPr anchor="ctr"/>
                </a:tc>
                <a:tc hMerge="1">
                  <a:txBody>
                    <a:bodyPr/>
                    <a:lstStyle/>
                    <a:p>
                      <a:endParaRPr kumimoji="1" lang="ja-JP" altLang="en-US"/>
                    </a:p>
                  </a:txBody>
                  <a:tcPr/>
                </a:tc>
                <a:tc gridSpan="2">
                  <a:txBody>
                    <a:bodyPr/>
                    <a:lstStyle/>
                    <a:p>
                      <a:pPr algn="ctr"/>
                      <a:r>
                        <a:rPr kumimoji="1" lang="ja-JP" altLang="en-US" dirty="0">
                          <a:latin typeface="メイリオ" panose="020B0604030504040204" pitchFamily="50" charset="-128"/>
                          <a:ea typeface="メイリオ" panose="020B0604030504040204" pitchFamily="50" charset="-128"/>
                        </a:rPr>
                        <a:t>賃上げ支援給付金</a:t>
                      </a:r>
                      <a:endParaRPr kumimoji="1" lang="en-US" altLang="ja-JP" dirty="0">
                        <a:latin typeface="メイリオ" panose="020B0604030504040204" pitchFamily="50" charset="-128"/>
                        <a:ea typeface="メイリオ" panose="020B0604030504040204" pitchFamily="50" charset="-128"/>
                      </a:endParaRPr>
                    </a:p>
                  </a:txBody>
                  <a:tcPr anchor="ctr"/>
                </a:tc>
                <a:tc hMerge="1">
                  <a:txBody>
                    <a:bodyPr/>
                    <a:lstStyle/>
                    <a:p>
                      <a:endParaRPr kumimoji="1" lang="ja-JP" altLang="en-US"/>
                    </a:p>
                  </a:txBody>
                  <a:tcPr/>
                </a:tc>
                <a:extLst>
                  <a:ext uri="{0D108BD9-81ED-4DB2-BD59-A6C34878D82A}">
                    <a16:rowId xmlns:a16="http://schemas.microsoft.com/office/drawing/2014/main" val="3954280136"/>
                  </a:ext>
                </a:extLst>
              </a:tr>
              <a:tr h="299249">
                <a:tc vMerge="1">
                  <a:txBody>
                    <a:bodyPr/>
                    <a:lstStyle/>
                    <a:p>
                      <a:endParaRPr kumimoji="1" lang="ja-JP" altLang="en-US"/>
                    </a:p>
                  </a:txBody>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R7.4.1</a:t>
                      </a:r>
                      <a:r>
                        <a:rPr kumimoji="1" lang="ja-JP" altLang="en-US" sz="900" dirty="0">
                          <a:solidFill>
                            <a:schemeClr val="bg1"/>
                          </a:solidFill>
                          <a:latin typeface="メイリオ" panose="020B0604030504040204" pitchFamily="50" charset="-128"/>
                          <a:ea typeface="メイリオ" panose="020B0604030504040204" pitchFamily="50" charset="-128"/>
                        </a:rPr>
                        <a:t>までに開設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R7.4.2</a:t>
                      </a:r>
                      <a:r>
                        <a:rPr kumimoji="1" lang="ja-JP" altLang="en-US" sz="900" dirty="0">
                          <a:solidFill>
                            <a:schemeClr val="bg1"/>
                          </a:solidFill>
                          <a:latin typeface="メイリオ" panose="020B0604030504040204" pitchFamily="50" charset="-128"/>
                          <a:ea typeface="メイリオ" panose="020B0604030504040204" pitchFamily="50" charset="-128"/>
                        </a:rPr>
                        <a:t>以降に開設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R7.4.1</a:t>
                      </a:r>
                      <a:r>
                        <a:rPr kumimoji="1" lang="ja-JP" altLang="en-US" sz="900" dirty="0">
                          <a:solidFill>
                            <a:schemeClr val="bg1"/>
                          </a:solidFill>
                          <a:latin typeface="メイリオ" panose="020B0604030504040204" pitchFamily="50" charset="-128"/>
                          <a:ea typeface="メイリオ" panose="020B0604030504040204" pitchFamily="50" charset="-128"/>
                        </a:rPr>
                        <a:t>までに開設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R7.4.2</a:t>
                      </a:r>
                      <a:r>
                        <a:rPr kumimoji="1" lang="ja-JP" altLang="en-US" sz="900" dirty="0">
                          <a:solidFill>
                            <a:schemeClr val="bg1"/>
                          </a:solidFill>
                          <a:latin typeface="メイリオ" panose="020B0604030504040204" pitchFamily="50" charset="-128"/>
                          <a:ea typeface="メイリオ" panose="020B0604030504040204" pitchFamily="50" charset="-128"/>
                        </a:rPr>
                        <a:t>以降に開設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R7.4.1</a:t>
                      </a:r>
                      <a:r>
                        <a:rPr kumimoji="1" lang="ja-JP" altLang="en-US" sz="900" dirty="0">
                          <a:solidFill>
                            <a:schemeClr val="bg1"/>
                          </a:solidFill>
                          <a:latin typeface="メイリオ" panose="020B0604030504040204" pitchFamily="50" charset="-128"/>
                          <a:ea typeface="メイリオ" panose="020B0604030504040204" pitchFamily="50" charset="-128"/>
                        </a:rPr>
                        <a:t>までに開設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tc>
                  <a:txBody>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rPr>
                        <a:t>R7.4.2</a:t>
                      </a:r>
                      <a:r>
                        <a:rPr kumimoji="1" lang="ja-JP" altLang="en-US" sz="900" dirty="0">
                          <a:solidFill>
                            <a:schemeClr val="bg1"/>
                          </a:solidFill>
                          <a:latin typeface="メイリオ" panose="020B0604030504040204" pitchFamily="50" charset="-128"/>
                          <a:ea typeface="メイリオ" panose="020B0604030504040204" pitchFamily="50" charset="-128"/>
                        </a:rPr>
                        <a:t>以降に開設</a:t>
                      </a:r>
                      <a:endParaRPr kumimoji="1" lang="en-US" altLang="ja-JP" sz="900" dirty="0">
                        <a:solidFill>
                          <a:schemeClr val="bg1"/>
                        </a:solidFill>
                        <a:latin typeface="メイリオ" panose="020B0604030504040204" pitchFamily="50" charset="-128"/>
                        <a:ea typeface="メイリオ" panose="020B0604030504040204" pitchFamily="50" charset="-128"/>
                      </a:endParaRPr>
                    </a:p>
                  </a:txBody>
                  <a:tcPr anchor="ctr">
                    <a:solidFill>
                      <a:schemeClr val="accent1"/>
                    </a:solidFill>
                  </a:tcPr>
                </a:tc>
                <a:extLst>
                  <a:ext uri="{0D108BD9-81ED-4DB2-BD59-A6C34878D82A}">
                    <a16:rowId xmlns:a16="http://schemas.microsoft.com/office/drawing/2014/main" val="1529255218"/>
                  </a:ext>
                </a:extLst>
              </a:tr>
              <a:tr h="500506">
                <a:tc>
                  <a:txBody>
                    <a:bodyPr/>
                    <a:lstStyle/>
                    <a:p>
                      <a:r>
                        <a:rPr kumimoji="1" lang="zh-TW" altLang="en-US" dirty="0">
                          <a:latin typeface="メイリオ" panose="020B0604030504040204" pitchFamily="50" charset="-128"/>
                          <a:ea typeface="メイリオ" panose="020B0604030504040204" pitchFamily="50" charset="-128"/>
                        </a:rPr>
                        <a:t>病院</a:t>
                      </a:r>
                      <a:r>
                        <a:rPr kumimoji="1" lang="zh-TW" altLang="en-US" sz="1400" dirty="0">
                          <a:latin typeface="メイリオ" panose="020B0604030504040204" pitchFamily="50" charset="-128"/>
                          <a:ea typeface="メイリオ" panose="020B0604030504040204" pitchFamily="50" charset="-128"/>
                        </a:rPr>
                        <a:t>（特別高圧受電施設）</a:t>
                      </a:r>
                      <a:endParaRPr kumimoji="1" lang="zh-TW"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a:latin typeface="メイリオ" panose="020B0604030504040204" pitchFamily="50" charset="-128"/>
                          <a:ea typeface="メイリオ" panose="020B0604030504040204" pitchFamily="50" charset="-128"/>
                        </a:rPr>
                        <a:t>×</a:t>
                      </a:r>
                      <a:endParaRPr kumimoji="1" lang="en-US" altLang="ja-JP"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936900214"/>
                  </a:ext>
                </a:extLst>
              </a:tr>
              <a:tr h="500506">
                <a:tc>
                  <a:txBody>
                    <a:bodyPr/>
                    <a:lstStyle/>
                    <a:p>
                      <a:r>
                        <a:rPr kumimoji="1" lang="ja-JP" altLang="en-US" dirty="0">
                          <a:latin typeface="メイリオ" panose="020B0604030504040204" pitchFamily="50" charset="-128"/>
                          <a:ea typeface="メイリオ" panose="020B0604030504040204" pitchFamily="50" charset="-128"/>
                        </a:rPr>
                        <a:t>病院（上記以外）</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501683374"/>
                  </a:ext>
                </a:extLst>
              </a:tr>
              <a:tr h="500506">
                <a:tc>
                  <a:txBody>
                    <a:bodyPr/>
                    <a:lstStyle/>
                    <a:p>
                      <a:r>
                        <a:rPr kumimoji="1" lang="zh-TW" altLang="en-US" dirty="0">
                          <a:latin typeface="メイリオ" panose="020B0604030504040204" pitchFamily="50" charset="-128"/>
                          <a:ea typeface="メイリオ" panose="020B0604030504040204" pitchFamily="50" charset="-128"/>
                        </a:rPr>
                        <a:t>医科有床診療所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430575218"/>
                  </a:ext>
                </a:extLst>
              </a:tr>
              <a:tr h="500506">
                <a:tc>
                  <a:txBody>
                    <a:bodyPr/>
                    <a:lstStyle/>
                    <a:p>
                      <a:r>
                        <a:rPr kumimoji="1" lang="zh-TW" altLang="en-US" dirty="0">
                          <a:latin typeface="メイリオ" panose="020B0604030504040204" pitchFamily="50" charset="-128"/>
                          <a:ea typeface="メイリオ" panose="020B0604030504040204" pitchFamily="50" charset="-128"/>
                        </a:rPr>
                        <a:t>医科無床診療所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822693392"/>
                  </a:ext>
                </a:extLst>
              </a:tr>
              <a:tr h="500506">
                <a:tc>
                  <a:txBody>
                    <a:bodyPr/>
                    <a:lstStyle/>
                    <a:p>
                      <a:r>
                        <a:rPr kumimoji="1" lang="ja-JP" altLang="en-US" dirty="0">
                          <a:latin typeface="メイリオ" panose="020B0604030504040204" pitchFamily="50" charset="-128"/>
                          <a:ea typeface="メイリオ" panose="020B0604030504040204" pitchFamily="50" charset="-128"/>
                        </a:rPr>
                        <a:t>歯科診療所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225624327"/>
                  </a:ext>
                </a:extLst>
              </a:tr>
              <a:tr h="500506">
                <a:tc>
                  <a:txBody>
                    <a:bodyPr/>
                    <a:lstStyle/>
                    <a:p>
                      <a:r>
                        <a:rPr kumimoji="1" lang="ja-JP" altLang="en-US" dirty="0">
                          <a:latin typeface="メイリオ" panose="020B0604030504040204" pitchFamily="50" charset="-128"/>
                          <a:ea typeface="メイリオ" panose="020B0604030504040204" pitchFamily="50" charset="-128"/>
                        </a:rPr>
                        <a:t>薬局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378245177"/>
                  </a:ext>
                </a:extLst>
              </a:tr>
              <a:tr h="500506">
                <a:tc>
                  <a:txBody>
                    <a:bodyPr/>
                    <a:lstStyle/>
                    <a:p>
                      <a:r>
                        <a:rPr kumimoji="1" lang="ja-JP" altLang="en-US" sz="1600" dirty="0">
                          <a:latin typeface="メイリオ" panose="020B0604030504040204" pitchFamily="50" charset="-128"/>
                          <a:ea typeface="メイリオ" panose="020B0604030504040204" pitchFamily="50" charset="-128"/>
                        </a:rPr>
                        <a:t>訪問看護ステーション</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47951604"/>
                  </a:ext>
                </a:extLst>
              </a:tr>
              <a:tr h="500506">
                <a:tc>
                  <a:txBody>
                    <a:bodyPr/>
                    <a:lstStyle/>
                    <a:p>
                      <a:r>
                        <a:rPr kumimoji="1" lang="ja-JP" altLang="en-US" dirty="0">
                          <a:latin typeface="メイリオ" panose="020B0604030504040204" pitchFamily="50" charset="-128"/>
                          <a:ea typeface="メイリオ" panose="020B0604030504040204" pitchFamily="50" charset="-128"/>
                        </a:rPr>
                        <a:t>助産所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1914333982"/>
                  </a:ext>
                </a:extLst>
              </a:tr>
              <a:tr h="500506">
                <a:tc>
                  <a:txBody>
                    <a:bodyPr/>
                    <a:lstStyle/>
                    <a:p>
                      <a:r>
                        <a:rPr kumimoji="1" lang="ja-JP" altLang="en-US" dirty="0">
                          <a:latin typeface="メイリオ" panose="020B0604030504040204" pitchFamily="50" charset="-128"/>
                          <a:ea typeface="メイリオ" panose="020B0604030504040204" pitchFamily="50" charset="-128"/>
                        </a:rPr>
                        <a:t>施術所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4275176651"/>
                  </a:ext>
                </a:extLst>
              </a:tr>
              <a:tr h="500506">
                <a:tc>
                  <a:txBody>
                    <a:bodyPr/>
                    <a:lstStyle/>
                    <a:p>
                      <a:r>
                        <a:rPr kumimoji="1" lang="ja-JP" altLang="en-US" dirty="0">
                          <a:latin typeface="メイリオ" panose="020B0604030504040204" pitchFamily="50" charset="-128"/>
                          <a:ea typeface="メイリオ" panose="020B0604030504040204" pitchFamily="50" charset="-128"/>
                        </a:rPr>
                        <a:t>歯科技工所</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tc>
                  <a:txBody>
                    <a:bodyPr/>
                    <a:lstStyle/>
                    <a:p>
                      <a:pPr algn="ctr"/>
                      <a:r>
                        <a:rPr kumimoji="1" lang="en-US" altLang="ja-JP" dirty="0">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1441250306"/>
                  </a:ext>
                </a:extLst>
              </a:tr>
            </a:tbl>
          </a:graphicData>
        </a:graphic>
      </p:graphicFrame>
      <p:sp>
        <p:nvSpPr>
          <p:cNvPr id="7" name="正方形/長方形 6">
            <a:extLst>
              <a:ext uri="{FF2B5EF4-FFF2-40B4-BE49-F238E27FC236}">
                <a16:creationId xmlns:a16="http://schemas.microsoft.com/office/drawing/2014/main" id="{0E7F37BD-95E5-6850-DADB-408E763721CF}"/>
              </a:ext>
            </a:extLst>
          </p:cNvPr>
          <p:cNvSpPr/>
          <p:nvPr/>
        </p:nvSpPr>
        <p:spPr>
          <a:xfrm>
            <a:off x="5104046" y="1752281"/>
            <a:ext cx="4313381" cy="76661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メイリオ" panose="020B0604030504040204" pitchFamily="50" charset="-128"/>
                <a:ea typeface="メイリオ" panose="020B0604030504040204" pitchFamily="50" charset="-128"/>
              </a:rPr>
              <a:t>国が直接交付</a:t>
            </a:r>
          </a:p>
        </p:txBody>
      </p:sp>
      <p:sp>
        <p:nvSpPr>
          <p:cNvPr id="2" name="正方形/長方形 1">
            <a:extLst>
              <a:ext uri="{FF2B5EF4-FFF2-40B4-BE49-F238E27FC236}">
                <a16:creationId xmlns:a16="http://schemas.microsoft.com/office/drawing/2014/main" id="{61D06224-636D-017E-8DB4-7776A376210E}"/>
              </a:ext>
            </a:extLst>
          </p:cNvPr>
          <p:cNvSpPr/>
          <p:nvPr/>
        </p:nvSpPr>
        <p:spPr>
          <a:xfrm>
            <a:off x="7401098" y="2718953"/>
            <a:ext cx="2016329" cy="2317555"/>
          </a:xfrm>
          <a:prstGeom prst="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メイリオ" panose="020B0604030504040204" pitchFamily="50" charset="-128"/>
                <a:ea typeface="メイリオ" panose="020B0604030504040204" pitchFamily="50" charset="-128"/>
              </a:rPr>
              <a:t>別添</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フローチャート</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により判定</a:t>
            </a:r>
          </a:p>
        </p:txBody>
      </p:sp>
    </p:spTree>
    <p:extLst>
      <p:ext uri="{BB962C8B-B14F-4D97-AF65-F5344CB8AC3E}">
        <p14:creationId xmlns:p14="http://schemas.microsoft.com/office/powerpoint/2010/main" val="2037772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CC9D-8B17-250E-F9EB-4A890B19121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F540D1A-1B2C-34CE-07D0-9B28920658E3}"/>
              </a:ext>
            </a:extLst>
          </p:cNvPr>
          <p:cNvSpPr txBox="1"/>
          <p:nvPr/>
        </p:nvSpPr>
        <p:spPr>
          <a:xfrm>
            <a:off x="0" y="108930"/>
            <a:ext cx="9906000" cy="400110"/>
          </a:xfrm>
          <a:prstGeom prst="rect">
            <a:avLst/>
          </a:prstGeom>
          <a:noFill/>
        </p:spPr>
        <p:txBody>
          <a:bodyPr wrap="square" rtlCol="0">
            <a:spAutoFit/>
          </a:bodyPr>
          <a:lstStyle/>
          <a:p>
            <a:pPr algn="ctr"/>
            <a:r>
              <a:rPr kumimoji="1" lang="ja-JP" altLang="en-US" sz="2000" dirty="0">
                <a:latin typeface="メイリオ" panose="020B0604030504040204" pitchFamily="50" charset="-128"/>
                <a:ea typeface="メイリオ" panose="020B0604030504040204" pitchFamily="50" charset="-128"/>
              </a:rPr>
              <a:t>賃上げ対策給付金対象判断フローチャート（診療所、訪問看護ステーション）</a:t>
            </a:r>
          </a:p>
        </p:txBody>
      </p:sp>
      <p:sp>
        <p:nvSpPr>
          <p:cNvPr id="17" name="テキスト ボックス 16">
            <a:extLst>
              <a:ext uri="{FF2B5EF4-FFF2-40B4-BE49-F238E27FC236}">
                <a16:creationId xmlns:a16="http://schemas.microsoft.com/office/drawing/2014/main" id="{9236F163-6E12-805B-D0D2-CE2D04662BA1}"/>
              </a:ext>
            </a:extLst>
          </p:cNvPr>
          <p:cNvSpPr txBox="1"/>
          <p:nvPr/>
        </p:nvSpPr>
        <p:spPr>
          <a:xfrm>
            <a:off x="473859" y="576428"/>
            <a:ext cx="2931192" cy="923330"/>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令和８年３月１日時点で次のいずれかを届け出ている。</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・外来・在宅ベースアップ評価料（</a:t>
            </a:r>
            <a:r>
              <a:rPr lang="en-US" altLang="ja-JP" sz="900" i="0" u="none" strike="noStrike" dirty="0">
                <a:effectLst/>
                <a:latin typeface="メイリオ" panose="020B0604030504040204" pitchFamily="50" charset="-128"/>
                <a:ea typeface="メイリオ" panose="020B0604030504040204" pitchFamily="50" charset="-128"/>
              </a:rPr>
              <a:t>Ⅰ</a:t>
            </a:r>
            <a:r>
              <a:rPr lang="ja-JP" altLang="en-US" sz="900" i="0" u="none" strike="noStrike" dirty="0">
                <a:effectLst/>
                <a:latin typeface="メイリオ" panose="020B0604030504040204" pitchFamily="50" charset="-128"/>
                <a:ea typeface="メイリオ" panose="020B0604030504040204" pitchFamily="50" charset="-128"/>
              </a:rPr>
              <a:t>）</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・歯科外来・在宅ベースアップ評価料（</a:t>
            </a:r>
            <a:r>
              <a:rPr lang="en-US" altLang="ja-JP" sz="900" i="0" u="none" strike="noStrike" dirty="0">
                <a:effectLst/>
                <a:latin typeface="メイリオ" panose="020B0604030504040204" pitchFamily="50" charset="-128"/>
                <a:ea typeface="メイリオ" panose="020B0604030504040204" pitchFamily="50" charset="-128"/>
              </a:rPr>
              <a:t>Ⅰ</a:t>
            </a:r>
            <a:r>
              <a:rPr lang="ja-JP" altLang="en-US" sz="900" i="0" u="none" strike="noStrike" dirty="0">
                <a:effectLst/>
                <a:latin typeface="メイリオ" panose="020B0604030504040204" pitchFamily="50" charset="-128"/>
                <a:ea typeface="メイリオ" panose="020B0604030504040204" pitchFamily="50" charset="-128"/>
              </a:rPr>
              <a:t>）</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・入院ベースアップ評価料（医科）</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・入院ベースアップ評価料（歯科）</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・訪問看護ベースアップ評価料（</a:t>
            </a:r>
            <a:r>
              <a:rPr lang="en-US" altLang="ja-JP" sz="900" i="0" u="none" strike="noStrike" dirty="0">
                <a:effectLst/>
                <a:latin typeface="メイリオ" panose="020B0604030504040204" pitchFamily="50" charset="-128"/>
                <a:ea typeface="メイリオ" panose="020B0604030504040204" pitchFamily="50" charset="-128"/>
              </a:rPr>
              <a:t>Ⅰ</a:t>
            </a:r>
            <a:r>
              <a:rPr lang="ja-JP" altLang="en-US" sz="900" i="0" u="none" strike="noStrike" dirty="0">
                <a:effectLst/>
                <a:latin typeface="メイリオ" panose="020B0604030504040204" pitchFamily="50" charset="-128"/>
                <a:ea typeface="メイリオ" panose="020B0604030504040204" pitchFamily="50" charset="-128"/>
              </a:rPr>
              <a:t>）</a:t>
            </a:r>
            <a:endParaRPr lang="en-US" altLang="ja-JP" sz="900" i="0" u="none" strike="noStrike" dirty="0">
              <a:effectLst/>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DD88411-7557-3BF4-756C-A973076339E6}"/>
              </a:ext>
            </a:extLst>
          </p:cNvPr>
          <p:cNvSpPr txBox="1"/>
          <p:nvPr/>
        </p:nvSpPr>
        <p:spPr>
          <a:xfrm>
            <a:off x="3993966" y="1746490"/>
            <a:ext cx="4247837" cy="369332"/>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令和８年６月１日時点で令和８年度診療報酬改定による見直し後のベースアップ評価料を届け出ることを誓約する。</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8680EBC6-E33D-3C20-F911-A6C49A1BD2AF}"/>
              </a:ext>
            </a:extLst>
          </p:cNvPr>
          <p:cNvSpPr txBox="1"/>
          <p:nvPr/>
        </p:nvSpPr>
        <p:spPr>
          <a:xfrm>
            <a:off x="464383" y="4749047"/>
            <a:ext cx="7777422" cy="1061829"/>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以下の全てを誓約する。</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・本事業により賃金改善を行う時点から令和８年５月までの間、賃金項目（業績等に応じて変動するものを除く。）の水準を低下させない。</a:t>
            </a:r>
            <a:endParaRPr lang="en-US" altLang="ja-JP" sz="900" i="0" u="none" strike="noStrike" dirty="0">
              <a:effectLst/>
              <a:latin typeface="メイリオ" panose="020B0604030504040204" pitchFamily="50" charset="-128"/>
              <a:ea typeface="メイリオ" panose="020B0604030504040204" pitchFamily="50" charset="-128"/>
            </a:endParaRPr>
          </a:p>
          <a:p>
            <a:pPr fontAlgn="ctr"/>
            <a:r>
              <a:rPr lang="ja-JP" altLang="en-US" sz="900" i="0" u="none" strike="noStrike" dirty="0">
                <a:effectLst/>
                <a:latin typeface="メイリオ" panose="020B0604030504040204" pitchFamily="50" charset="-128"/>
                <a:ea typeface="メイリオ" panose="020B0604030504040204" pitchFamily="50" charset="-128"/>
              </a:rPr>
              <a:t>・例えば、一部の対象職員に本事業による賃金改善を集中させることや、同一法人内の一部の対象医療機関等のみに賃金改善を集中させることなど、著しく偏った配分は行わない。</a:t>
            </a:r>
            <a:endParaRPr lang="ja-JP"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・労働基準法、労働災害補償保険法、最低賃金法、労働安全衛生法、雇用保険法その他の労働に関する法令に違反し、罰金以上の刑に処せられていない。</a:t>
            </a:r>
            <a:endParaRPr lang="en-US" altLang="ja-JP" sz="900" i="0" u="none" strike="noStrike" dirty="0">
              <a:effectLst/>
              <a:latin typeface="メイリオ" panose="020B0604030504040204" pitchFamily="50" charset="-128"/>
              <a:ea typeface="メイリオ" panose="020B0604030504040204" pitchFamily="50" charset="-128"/>
            </a:endParaRPr>
          </a:p>
          <a:p>
            <a:pPr fontAlgn="ctr"/>
            <a:r>
              <a:rPr lang="ja-JP" altLang="en-US" sz="900" i="0" u="none" strike="noStrike" dirty="0">
                <a:effectLst/>
                <a:latin typeface="メイリオ" panose="020B0604030504040204" pitchFamily="50" charset="-128"/>
                <a:ea typeface="メイリオ" panose="020B0604030504040204" pitchFamily="50" charset="-128"/>
              </a:rPr>
              <a:t>・労働保険料の納付を適正に行う。</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F880A59B-2AB4-02E0-01C1-5EAA03A88C50}"/>
              </a:ext>
            </a:extLst>
          </p:cNvPr>
          <p:cNvSpPr txBox="1"/>
          <p:nvPr/>
        </p:nvSpPr>
        <p:spPr>
          <a:xfrm>
            <a:off x="464383" y="6032533"/>
            <a:ext cx="7777422" cy="369332"/>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給付金の交付を受けた場合は、令和８年８月１日までに</a:t>
            </a:r>
            <a:r>
              <a:rPr lang="ja-JP" altLang="en-US" sz="900" dirty="0">
                <a:latin typeface="メイリオ" panose="020B0604030504040204" pitchFamily="50" charset="-128"/>
                <a:ea typeface="メイリオ" panose="020B0604030504040204" pitchFamily="50" charset="-128"/>
              </a:rPr>
              <a:t>賃金改善</a:t>
            </a:r>
            <a:r>
              <a:rPr lang="ja-JP" altLang="en-US" sz="900" i="0" u="none" strike="noStrike" dirty="0">
                <a:effectLst/>
                <a:latin typeface="メイリオ" panose="020B0604030504040204" pitchFamily="50" charset="-128"/>
                <a:ea typeface="メイリオ" panose="020B0604030504040204" pitchFamily="50" charset="-128"/>
              </a:rPr>
              <a:t>報告書（様式第２号）を山形県に提出します。</a:t>
            </a:r>
          </a:p>
          <a:p>
            <a:pPr marL="0" algn="l" rtl="0" eaLnBrk="1" fontAlgn="ctr" latinLnBrk="0" hangingPunct="1">
              <a:buNone/>
            </a:pPr>
            <a:r>
              <a:rPr lang="en-US" altLang="ja-JP" sz="900" i="0" u="none" strike="noStrike" dirty="0">
                <a:effectLst/>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報告</a:t>
            </a:r>
            <a:r>
              <a:rPr lang="ja-JP" altLang="en-US" sz="900" i="0" u="none" strike="noStrike" dirty="0">
                <a:effectLst/>
                <a:latin typeface="メイリオ" panose="020B0604030504040204" pitchFamily="50" charset="-128"/>
                <a:ea typeface="メイリオ" panose="020B0604030504040204" pitchFamily="50" charset="-128"/>
              </a:rPr>
              <a:t>額が給付金額を下回った場合、差額分を山形県に返還する必要があります。</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63" name="テキスト ボックス 62">
            <a:extLst>
              <a:ext uri="{FF2B5EF4-FFF2-40B4-BE49-F238E27FC236}">
                <a16:creationId xmlns:a16="http://schemas.microsoft.com/office/drawing/2014/main" id="{6EE23D6D-C027-96A7-0A56-8F571480193E}"/>
              </a:ext>
            </a:extLst>
          </p:cNvPr>
          <p:cNvSpPr txBox="1"/>
          <p:nvPr/>
        </p:nvSpPr>
        <p:spPr>
          <a:xfrm>
            <a:off x="3091543" y="6476233"/>
            <a:ext cx="4381104" cy="338554"/>
          </a:xfrm>
          <a:prstGeom prst="rect">
            <a:avLst/>
          </a:prstGeom>
          <a:solidFill>
            <a:srgbClr val="FF0000"/>
          </a:solidFill>
        </p:spPr>
        <p:txBody>
          <a:bodyPr wrap="square" rtlCol="0">
            <a:spAutoFit/>
          </a:bodyPr>
          <a:lstStyle/>
          <a:p>
            <a:pPr marL="0" algn="ctr" rtl="0" eaLnBrk="1" fontAlgn="ctr" latinLnBrk="0" hangingPunct="1">
              <a:spcBef>
                <a:spcPts val="1200"/>
              </a:spcBef>
              <a:spcAft>
                <a:spcPts val="1200"/>
              </a:spcAft>
              <a:buNone/>
            </a:pPr>
            <a:r>
              <a:rPr kumimoji="1" lang="ja-JP" altLang="en-US" sz="1600" b="1" i="0" u="none" strike="noStrike" kern="1200" dirty="0">
                <a:solidFill>
                  <a:schemeClr val="bg1"/>
                </a:solidFill>
                <a:effectLst/>
                <a:latin typeface="メイリオ" panose="020B0604030504040204" pitchFamily="50" charset="-128"/>
                <a:ea typeface="メイリオ" panose="020B0604030504040204" pitchFamily="50" charset="-128"/>
              </a:rPr>
              <a:t>賃上げ</a:t>
            </a:r>
            <a:r>
              <a:rPr kumimoji="1" lang="ja-JP" altLang="en-US" sz="1600" b="1" dirty="0">
                <a:solidFill>
                  <a:schemeClr val="bg1"/>
                </a:solidFill>
                <a:latin typeface="メイリオ" panose="020B0604030504040204" pitchFamily="50" charset="-128"/>
                <a:ea typeface="メイリオ" panose="020B0604030504040204" pitchFamily="50" charset="-128"/>
              </a:rPr>
              <a:t>支援</a:t>
            </a:r>
            <a:r>
              <a:rPr kumimoji="1" lang="ja-JP" altLang="en-US" sz="1600" b="1" i="0" u="none" strike="noStrike" kern="1200" dirty="0">
                <a:solidFill>
                  <a:schemeClr val="bg1"/>
                </a:solidFill>
                <a:effectLst/>
                <a:latin typeface="メイリオ" panose="020B0604030504040204" pitchFamily="50" charset="-128"/>
                <a:ea typeface="メイリオ" panose="020B0604030504040204" pitchFamily="50" charset="-128"/>
              </a:rPr>
              <a:t>給付金の対象になります</a:t>
            </a:r>
            <a:endParaRPr kumimoji="1" lang="zh-TW" altLang="en-US" sz="1600" b="1" i="0" u="none" strike="noStrike" kern="1200" dirty="0">
              <a:solidFill>
                <a:schemeClr val="bg1"/>
              </a:solidFill>
              <a:effectLst/>
              <a:latin typeface="メイリオ" panose="020B0604030504040204" pitchFamily="50" charset="-128"/>
              <a:ea typeface="メイリオ" panose="020B0604030504040204" pitchFamily="50" charset="-128"/>
            </a:endParaRPr>
          </a:p>
        </p:txBody>
      </p:sp>
      <p:sp>
        <p:nvSpPr>
          <p:cNvPr id="110" name="テキスト ボックス 109">
            <a:extLst>
              <a:ext uri="{FF2B5EF4-FFF2-40B4-BE49-F238E27FC236}">
                <a16:creationId xmlns:a16="http://schemas.microsoft.com/office/drawing/2014/main" id="{1E0602A2-5380-135C-2133-0EA48906788C}"/>
              </a:ext>
            </a:extLst>
          </p:cNvPr>
          <p:cNvSpPr txBox="1"/>
          <p:nvPr/>
        </p:nvSpPr>
        <p:spPr>
          <a:xfrm>
            <a:off x="8910789" y="870859"/>
            <a:ext cx="430887" cy="5531006"/>
          </a:xfrm>
          <a:prstGeom prst="rect">
            <a:avLst/>
          </a:prstGeom>
          <a:solidFill>
            <a:schemeClr val="accent1"/>
          </a:solidFill>
        </p:spPr>
        <p:txBody>
          <a:bodyPr vert="eaVert" wrap="square" rtlCol="0">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賃上げ支援給付金の対象になりません</a:t>
            </a:r>
          </a:p>
        </p:txBody>
      </p:sp>
      <p:grpSp>
        <p:nvGrpSpPr>
          <p:cNvPr id="11" name="グループ化 10">
            <a:extLst>
              <a:ext uri="{FF2B5EF4-FFF2-40B4-BE49-F238E27FC236}">
                <a16:creationId xmlns:a16="http://schemas.microsoft.com/office/drawing/2014/main" id="{8A0BAF80-0F84-00C4-B745-AEBDDEA09065}"/>
              </a:ext>
            </a:extLst>
          </p:cNvPr>
          <p:cNvGrpSpPr/>
          <p:nvPr/>
        </p:nvGrpSpPr>
        <p:grpSpPr>
          <a:xfrm>
            <a:off x="464383" y="2357566"/>
            <a:ext cx="7777423" cy="2169825"/>
            <a:chOff x="473859" y="1933348"/>
            <a:chExt cx="7740000" cy="2169825"/>
          </a:xfrm>
        </p:grpSpPr>
        <p:sp>
          <p:nvSpPr>
            <p:cNvPr id="6" name="テキスト ボックス 5">
              <a:extLst>
                <a:ext uri="{FF2B5EF4-FFF2-40B4-BE49-F238E27FC236}">
                  <a16:creationId xmlns:a16="http://schemas.microsoft.com/office/drawing/2014/main" id="{ECF64855-BEF6-EA27-9AA9-4BAF36495F20}"/>
                </a:ext>
              </a:extLst>
            </p:cNvPr>
            <p:cNvSpPr txBox="1"/>
            <p:nvPr/>
          </p:nvSpPr>
          <p:spPr>
            <a:xfrm>
              <a:off x="473859" y="1933348"/>
              <a:ext cx="7740000" cy="2169825"/>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dirty="0">
                  <a:latin typeface="メイリオ" panose="020B0604030504040204" pitchFamily="50" charset="-128"/>
                  <a:ea typeface="メイリオ" panose="020B0604030504040204" pitchFamily="50" charset="-128"/>
                </a:rPr>
                <a:t>下記①～③の全部もしくは</a:t>
              </a:r>
              <a:r>
                <a:rPr lang="ja-JP" altLang="en-US" sz="900" i="0" u="none" strike="noStrike" dirty="0">
                  <a:effectLst/>
                  <a:latin typeface="メイリオ" panose="020B0604030504040204" pitchFamily="50" charset="-128"/>
                  <a:ea typeface="メイリオ" panose="020B0604030504040204" pitchFamily="50" charset="-128"/>
                </a:rPr>
                <a:t>いずれかを実施し、本事業の給付額は</a:t>
              </a:r>
              <a:r>
                <a:rPr lang="ja-JP" altLang="en-US" sz="900" dirty="0">
                  <a:latin typeface="メイリオ" panose="020B0604030504040204" pitchFamily="50" charset="-128"/>
                  <a:ea typeface="メイリオ" panose="020B0604030504040204" pitchFamily="50" charset="-128"/>
                </a:rPr>
                <a:t>①～③の全部もしくは</a:t>
              </a:r>
              <a:r>
                <a:rPr lang="ja-JP" altLang="en-US" sz="900" i="0" u="none" strike="noStrike" dirty="0">
                  <a:effectLst/>
                  <a:latin typeface="メイリオ" panose="020B0604030504040204" pitchFamily="50" charset="-128"/>
                  <a:ea typeface="メイリオ" panose="020B0604030504040204" pitchFamily="50" charset="-128"/>
                </a:rPr>
                <a:t>いずれかのために支出する。</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賃金改善の内容には賃金水準や基本給の引上げに伴い増加する法定福利費等の事業主負担分も含みます。</a:t>
              </a: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定期昇給による賃金の上昇部分、診療報酬及び他の補助金等（令和７年度山形県生産性向上・職場環境整備等補助金など）を財源として行っている部分に充てることはできません。</a:t>
              </a:r>
              <a:endParaRPr lang="en-US" altLang="ja-JP" sz="9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67AC0415-A2CD-2244-3808-2C9A78E02ADC}"/>
                </a:ext>
              </a:extLst>
            </p:cNvPr>
            <p:cNvSpPr txBox="1"/>
            <p:nvPr/>
          </p:nvSpPr>
          <p:spPr>
            <a:xfrm>
              <a:off x="604662" y="2186613"/>
              <a:ext cx="7506614" cy="369332"/>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①本事業の支給金を活用して令和７年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月から令和８年５月までの間、対象職員のベースアップ（基本給又は決まって毎月支払われる手当の引き上げ）を実施するとともに、令和８年６月１日から当該ベースアップの水準を維持又は拡大する。</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95934884-66D9-F547-38B4-4EA18849F668}"/>
                </a:ext>
              </a:extLst>
            </p:cNvPr>
            <p:cNvSpPr txBox="1"/>
            <p:nvPr/>
          </p:nvSpPr>
          <p:spPr>
            <a:xfrm>
              <a:off x="602397" y="2600384"/>
              <a:ext cx="7482923" cy="507831"/>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②賃金表や給与規程等の変更に時間を要するため、本事業の給付金を活用して令和７年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３月までの４ヶ月分の一時金又は特別手当を、令和８年３月までの間に対象職員に支給する。さらに、令和８年４月から５月までベースアップを実施し、支給した一時金又は特別手当に相当する水準のベースアップを対象職員に対して令和８年６月１日から行う。</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FAECA819-2276-24AF-94AF-A749E5654DC6}"/>
                </a:ext>
              </a:extLst>
            </p:cNvPr>
            <p:cNvSpPr txBox="1"/>
            <p:nvPr/>
          </p:nvSpPr>
          <p:spPr>
            <a:xfrm>
              <a:off x="604661" y="3160397"/>
              <a:ext cx="7506613" cy="369332"/>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③令和７年度の対象職員のベースアップが令和７年３月</a:t>
              </a:r>
              <a:r>
                <a:rPr lang="en-US" altLang="ja-JP" sz="900" i="0" u="none" strike="noStrike" dirty="0">
                  <a:effectLst/>
                  <a:latin typeface="メイリオ" panose="020B0604030504040204" pitchFamily="50" charset="-128"/>
                  <a:ea typeface="メイリオ" panose="020B0604030504040204" pitchFamily="50" charset="-128"/>
                </a:rPr>
                <a:t>31</a:t>
              </a:r>
              <a:r>
                <a:rPr lang="ja-JP" altLang="en-US" sz="900" i="0" u="none" strike="noStrike" dirty="0">
                  <a:effectLst/>
                  <a:latin typeface="メイリオ" panose="020B0604030504040204" pitchFamily="50" charset="-128"/>
                  <a:ea typeface="メイリオ" panose="020B0604030504040204" pitchFamily="50" charset="-128"/>
                </a:rPr>
                <a:t>日時点の賃金水準と比較して</a:t>
              </a:r>
              <a:r>
                <a:rPr lang="en-US" altLang="ja-JP" sz="900" i="0" u="none" strike="noStrike" dirty="0">
                  <a:effectLst/>
                  <a:latin typeface="メイリオ" panose="020B0604030504040204" pitchFamily="50" charset="-128"/>
                  <a:ea typeface="メイリオ" panose="020B0604030504040204" pitchFamily="50" charset="-128"/>
                </a:rPr>
                <a:t>2.0</a:t>
              </a:r>
              <a:r>
                <a:rPr lang="ja-JP" altLang="en-US" sz="900" i="0" u="none" strike="noStrike" dirty="0">
                  <a:effectLst/>
                  <a:latin typeface="メイリオ" panose="020B0604030504040204" pitchFamily="50" charset="-128"/>
                  <a:ea typeface="メイリオ" panose="020B0604030504040204" pitchFamily="50" charset="-128"/>
                </a:rPr>
                <a:t>％を上回って実施しており、令和７年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月から令和８年５月までの間の当該</a:t>
              </a:r>
              <a:r>
                <a:rPr lang="en-US" altLang="ja-JP" sz="900" i="0" u="none" strike="noStrike" dirty="0">
                  <a:effectLst/>
                  <a:latin typeface="メイリオ" panose="020B0604030504040204" pitchFamily="50" charset="-128"/>
                  <a:ea typeface="メイリオ" panose="020B0604030504040204" pitchFamily="50" charset="-128"/>
                </a:rPr>
                <a:t>2.0</a:t>
              </a:r>
              <a:r>
                <a:rPr lang="ja-JP" altLang="en-US" sz="900" i="0" u="none" strike="noStrike" dirty="0">
                  <a:effectLst/>
                  <a:latin typeface="メイリオ" panose="020B0604030504040204" pitchFamily="50" charset="-128"/>
                  <a:ea typeface="メイリオ" panose="020B0604030504040204" pitchFamily="50" charset="-128"/>
                </a:rPr>
                <a:t>％を上回る部分に、本事業の給付金を充てる。</a:t>
              </a:r>
              <a:endParaRPr lang="ja-JP" altLang="ja-JP" sz="900" i="0" u="none" strike="noStrike" dirty="0">
                <a:effectLst/>
                <a:latin typeface="メイリオ" panose="020B0604030504040204" pitchFamily="50" charset="-128"/>
                <a:ea typeface="メイリオ" panose="020B0604030504040204" pitchFamily="50" charset="-128"/>
              </a:endParaRPr>
            </a:p>
          </p:txBody>
        </p:sp>
      </p:grpSp>
      <p:sp>
        <p:nvSpPr>
          <p:cNvPr id="5" name="テキスト ボックス 4">
            <a:extLst>
              <a:ext uri="{FF2B5EF4-FFF2-40B4-BE49-F238E27FC236}">
                <a16:creationId xmlns:a16="http://schemas.microsoft.com/office/drawing/2014/main" id="{F21786ED-0F3C-068F-ED2A-F08A732DBF52}"/>
              </a:ext>
            </a:extLst>
          </p:cNvPr>
          <p:cNvSpPr txBox="1"/>
          <p:nvPr/>
        </p:nvSpPr>
        <p:spPr>
          <a:xfrm>
            <a:off x="4000085" y="581416"/>
            <a:ext cx="4241713" cy="923330"/>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令和８年３月１日時点において、次の職員しか配置しておらず、現在の制度上、ベースアップ評価料を届け出することができない。</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・医師である院長</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dirty="0">
                <a:latin typeface="メイリオ" panose="020B0604030504040204" pitchFamily="50" charset="-128"/>
                <a:ea typeface="メイリオ" panose="020B0604030504040204" pitchFamily="50" charset="-128"/>
              </a:rPr>
              <a:t>・</a:t>
            </a:r>
            <a:r>
              <a:rPr lang="ja-JP" altLang="en-US" sz="900" i="0" u="none" strike="noStrike" dirty="0">
                <a:effectLst/>
                <a:latin typeface="メイリオ" panose="020B0604030504040204" pitchFamily="50" charset="-128"/>
                <a:ea typeface="メイリオ" panose="020B0604030504040204" pitchFamily="50" charset="-128"/>
              </a:rPr>
              <a:t>歯科医師である院長</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dirty="0">
                <a:latin typeface="メイリオ" panose="020B0604030504040204" pitchFamily="50" charset="-128"/>
                <a:ea typeface="メイリオ" panose="020B0604030504040204" pitchFamily="50" charset="-128"/>
              </a:rPr>
              <a:t>・</a:t>
            </a:r>
            <a:r>
              <a:rPr lang="ja-JP" altLang="en-US" sz="900" i="0" u="none" strike="noStrike" dirty="0">
                <a:effectLst/>
                <a:latin typeface="メイリオ" panose="020B0604030504040204" pitchFamily="50" charset="-128"/>
                <a:ea typeface="メイリオ" panose="020B0604030504040204" pitchFamily="50" charset="-128"/>
              </a:rPr>
              <a:t>医療に従事しない専ら事務作業（医師事務作業補助者、看護補助者等が医療を専門とする職員の補助として行う事務作業を除く）を行う職員</a:t>
            </a:r>
            <a:endParaRPr lang="en-US" altLang="ja-JP" sz="900" i="0" u="none" strike="noStrike" dirty="0">
              <a:effectLst/>
              <a:latin typeface="メイリオ" panose="020B0604030504040204" pitchFamily="50" charset="-128"/>
              <a:ea typeface="メイリオ" panose="020B0604030504040204" pitchFamily="50" charset="-128"/>
            </a:endParaRPr>
          </a:p>
        </p:txBody>
      </p:sp>
      <p:grpSp>
        <p:nvGrpSpPr>
          <p:cNvPr id="19" name="グループ化 18">
            <a:extLst>
              <a:ext uri="{FF2B5EF4-FFF2-40B4-BE49-F238E27FC236}">
                <a16:creationId xmlns:a16="http://schemas.microsoft.com/office/drawing/2014/main" id="{A8ADB664-5E64-39D7-FFC9-6F4C7079EC37}"/>
              </a:ext>
            </a:extLst>
          </p:cNvPr>
          <p:cNvGrpSpPr/>
          <p:nvPr/>
        </p:nvGrpSpPr>
        <p:grpSpPr>
          <a:xfrm>
            <a:off x="1344420" y="1499758"/>
            <a:ext cx="595035" cy="1240843"/>
            <a:chOff x="695588" y="1638257"/>
            <a:chExt cx="595035" cy="423777"/>
          </a:xfrm>
        </p:grpSpPr>
        <p:sp>
          <p:nvSpPr>
            <p:cNvPr id="20" name="テキスト ボックス 19">
              <a:extLst>
                <a:ext uri="{FF2B5EF4-FFF2-40B4-BE49-F238E27FC236}">
                  <a16:creationId xmlns:a16="http://schemas.microsoft.com/office/drawing/2014/main" id="{C34011C0-276E-F357-D116-6D375281BDA5}"/>
                </a:ext>
              </a:extLst>
            </p:cNvPr>
            <p:cNvSpPr txBox="1"/>
            <p:nvPr/>
          </p:nvSpPr>
          <p:spPr>
            <a:xfrm>
              <a:off x="695588" y="1723480"/>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cxnSp>
          <p:nvCxnSpPr>
            <p:cNvPr id="22" name="直線矢印コネクタ 21">
              <a:extLst>
                <a:ext uri="{FF2B5EF4-FFF2-40B4-BE49-F238E27FC236}">
                  <a16:creationId xmlns:a16="http://schemas.microsoft.com/office/drawing/2014/main" id="{A35CD799-03B0-9922-3F95-6CF7D2998495}"/>
                </a:ext>
              </a:extLst>
            </p:cNvPr>
            <p:cNvCxnSpPr>
              <a:cxnSpLocks/>
            </p:cNvCxnSpPr>
            <p:nvPr/>
          </p:nvCxnSpPr>
          <p:spPr>
            <a:xfrm>
              <a:off x="1290623" y="1638257"/>
              <a:ext cx="0" cy="295091"/>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23" name="グループ化 22">
            <a:extLst>
              <a:ext uri="{FF2B5EF4-FFF2-40B4-BE49-F238E27FC236}">
                <a16:creationId xmlns:a16="http://schemas.microsoft.com/office/drawing/2014/main" id="{2820F34F-593E-588C-F2DD-55B749CC2893}"/>
              </a:ext>
            </a:extLst>
          </p:cNvPr>
          <p:cNvGrpSpPr/>
          <p:nvPr/>
        </p:nvGrpSpPr>
        <p:grpSpPr>
          <a:xfrm>
            <a:off x="5488454" y="1481449"/>
            <a:ext cx="595035" cy="265041"/>
            <a:chOff x="738736" y="1603418"/>
            <a:chExt cx="595035" cy="338554"/>
          </a:xfrm>
        </p:grpSpPr>
        <p:sp>
          <p:nvSpPr>
            <p:cNvPr id="24" name="テキスト ボックス 23">
              <a:extLst>
                <a:ext uri="{FF2B5EF4-FFF2-40B4-BE49-F238E27FC236}">
                  <a16:creationId xmlns:a16="http://schemas.microsoft.com/office/drawing/2014/main" id="{9BF784A4-AA08-5967-BA0A-A5944CAE224C}"/>
                </a:ext>
              </a:extLst>
            </p:cNvPr>
            <p:cNvSpPr txBox="1"/>
            <p:nvPr/>
          </p:nvSpPr>
          <p:spPr>
            <a:xfrm>
              <a:off x="738736" y="1603418"/>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cxnSp>
          <p:nvCxnSpPr>
            <p:cNvPr id="30" name="直線矢印コネクタ 29">
              <a:extLst>
                <a:ext uri="{FF2B5EF4-FFF2-40B4-BE49-F238E27FC236}">
                  <a16:creationId xmlns:a16="http://schemas.microsoft.com/office/drawing/2014/main" id="{01753658-AAF1-6BE6-16ED-7101886DA4C5}"/>
                </a:ext>
              </a:extLst>
            </p:cNvPr>
            <p:cNvCxnSpPr>
              <a:cxnSpLocks/>
            </p:cNvCxnSpPr>
            <p:nvPr/>
          </p:nvCxnSpPr>
          <p:spPr>
            <a:xfrm>
              <a:off x="1290623" y="1638257"/>
              <a:ext cx="0" cy="295091"/>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sp>
        <p:nvSpPr>
          <p:cNvPr id="44" name="フリーフォーム: 図形 43">
            <a:extLst>
              <a:ext uri="{FF2B5EF4-FFF2-40B4-BE49-F238E27FC236}">
                <a16:creationId xmlns:a16="http://schemas.microsoft.com/office/drawing/2014/main" id="{8F559A63-31EC-48D9-5ACE-784A2CC12597}"/>
              </a:ext>
            </a:extLst>
          </p:cNvPr>
          <p:cNvSpPr/>
          <p:nvPr/>
        </p:nvSpPr>
        <p:spPr>
          <a:xfrm rot="10800000" flipV="1">
            <a:off x="1939453" y="2104211"/>
            <a:ext cx="4100888" cy="103793"/>
          </a:xfrm>
          <a:custGeom>
            <a:avLst/>
            <a:gdLst>
              <a:gd name="connsiteX0" fmla="*/ 0 w 683491"/>
              <a:gd name="connsiteY0" fmla="*/ 0 h 729672"/>
              <a:gd name="connsiteX1" fmla="*/ 0 w 683491"/>
              <a:gd name="connsiteY1" fmla="*/ 729672 h 729672"/>
              <a:gd name="connsiteX2" fmla="*/ 683491 w 683491"/>
              <a:gd name="connsiteY2" fmla="*/ 729672 h 729672"/>
            </a:gdLst>
            <a:ahLst/>
            <a:cxnLst>
              <a:cxn ang="0">
                <a:pos x="connsiteX0" y="connsiteY0"/>
              </a:cxn>
              <a:cxn ang="0">
                <a:pos x="connsiteX1" y="connsiteY1"/>
              </a:cxn>
              <a:cxn ang="0">
                <a:pos x="connsiteX2" y="connsiteY2"/>
              </a:cxn>
            </a:cxnLst>
            <a:rect l="l" t="t" r="r" b="b"/>
            <a:pathLst>
              <a:path w="683491" h="729672">
                <a:moveTo>
                  <a:pt x="0" y="0"/>
                </a:moveTo>
                <a:lnTo>
                  <a:pt x="0" y="729672"/>
                </a:lnTo>
                <a:lnTo>
                  <a:pt x="683491" y="729672"/>
                </a:lnTo>
              </a:path>
            </a:pathLst>
          </a:custGeom>
          <a:ln w="38100">
            <a:headEnd type="none" w="med" len="med"/>
            <a:tailEnd type="none"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5F643035-5F6D-AE32-6914-E75C5A252544}"/>
              </a:ext>
            </a:extLst>
          </p:cNvPr>
          <p:cNvSpPr txBox="1"/>
          <p:nvPr/>
        </p:nvSpPr>
        <p:spPr>
          <a:xfrm>
            <a:off x="6040348" y="2066949"/>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grpSp>
        <p:nvGrpSpPr>
          <p:cNvPr id="46" name="グループ化 45">
            <a:extLst>
              <a:ext uri="{FF2B5EF4-FFF2-40B4-BE49-F238E27FC236}">
                <a16:creationId xmlns:a16="http://schemas.microsoft.com/office/drawing/2014/main" id="{0130F592-7DAC-35B0-719D-A5355776CEA5}"/>
              </a:ext>
            </a:extLst>
          </p:cNvPr>
          <p:cNvGrpSpPr/>
          <p:nvPr/>
        </p:nvGrpSpPr>
        <p:grpSpPr>
          <a:xfrm>
            <a:off x="1344418" y="4484005"/>
            <a:ext cx="595035" cy="273574"/>
            <a:chOff x="695588" y="1583894"/>
            <a:chExt cx="595035" cy="349454"/>
          </a:xfrm>
        </p:grpSpPr>
        <p:sp>
          <p:nvSpPr>
            <p:cNvPr id="49" name="テキスト ボックス 48">
              <a:extLst>
                <a:ext uri="{FF2B5EF4-FFF2-40B4-BE49-F238E27FC236}">
                  <a16:creationId xmlns:a16="http://schemas.microsoft.com/office/drawing/2014/main" id="{B8D19F32-262F-CEC9-3911-94BA06504A75}"/>
                </a:ext>
              </a:extLst>
            </p:cNvPr>
            <p:cNvSpPr txBox="1"/>
            <p:nvPr/>
          </p:nvSpPr>
          <p:spPr>
            <a:xfrm>
              <a:off x="695588" y="1583894"/>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cxnSp>
          <p:nvCxnSpPr>
            <p:cNvPr id="50" name="直線矢印コネクタ 49">
              <a:extLst>
                <a:ext uri="{FF2B5EF4-FFF2-40B4-BE49-F238E27FC236}">
                  <a16:creationId xmlns:a16="http://schemas.microsoft.com/office/drawing/2014/main" id="{15036051-86A0-D5DB-A43E-2F360F69584D}"/>
                </a:ext>
              </a:extLst>
            </p:cNvPr>
            <p:cNvCxnSpPr>
              <a:cxnSpLocks/>
            </p:cNvCxnSpPr>
            <p:nvPr/>
          </p:nvCxnSpPr>
          <p:spPr>
            <a:xfrm>
              <a:off x="1290623" y="1638257"/>
              <a:ext cx="0" cy="295091"/>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54" name="グループ化 53">
            <a:extLst>
              <a:ext uri="{FF2B5EF4-FFF2-40B4-BE49-F238E27FC236}">
                <a16:creationId xmlns:a16="http://schemas.microsoft.com/office/drawing/2014/main" id="{459EFC78-79A7-A4FA-996D-3C14E313E6D7}"/>
              </a:ext>
            </a:extLst>
          </p:cNvPr>
          <p:cNvGrpSpPr/>
          <p:nvPr/>
        </p:nvGrpSpPr>
        <p:grpSpPr>
          <a:xfrm>
            <a:off x="1344418" y="5760802"/>
            <a:ext cx="595035" cy="273574"/>
            <a:chOff x="695588" y="1583894"/>
            <a:chExt cx="595035" cy="349454"/>
          </a:xfrm>
        </p:grpSpPr>
        <p:sp>
          <p:nvSpPr>
            <p:cNvPr id="56" name="テキスト ボックス 55">
              <a:extLst>
                <a:ext uri="{FF2B5EF4-FFF2-40B4-BE49-F238E27FC236}">
                  <a16:creationId xmlns:a16="http://schemas.microsoft.com/office/drawing/2014/main" id="{DFC1D63E-911A-9BE4-E00C-CE0358B1D4CA}"/>
                </a:ext>
              </a:extLst>
            </p:cNvPr>
            <p:cNvSpPr txBox="1"/>
            <p:nvPr/>
          </p:nvSpPr>
          <p:spPr>
            <a:xfrm>
              <a:off x="695588" y="1583894"/>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cxnSp>
          <p:nvCxnSpPr>
            <p:cNvPr id="58" name="直線矢印コネクタ 57">
              <a:extLst>
                <a:ext uri="{FF2B5EF4-FFF2-40B4-BE49-F238E27FC236}">
                  <a16:creationId xmlns:a16="http://schemas.microsoft.com/office/drawing/2014/main" id="{B14ACDC8-2D30-18B4-318A-1CF047C57721}"/>
                </a:ext>
              </a:extLst>
            </p:cNvPr>
            <p:cNvCxnSpPr>
              <a:cxnSpLocks/>
            </p:cNvCxnSpPr>
            <p:nvPr/>
          </p:nvCxnSpPr>
          <p:spPr>
            <a:xfrm>
              <a:off x="1290623" y="1638257"/>
              <a:ext cx="0" cy="295091"/>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sp>
        <p:nvSpPr>
          <p:cNvPr id="59" name="フリーフォーム: 図形 58">
            <a:extLst>
              <a:ext uri="{FF2B5EF4-FFF2-40B4-BE49-F238E27FC236}">
                <a16:creationId xmlns:a16="http://schemas.microsoft.com/office/drawing/2014/main" id="{F30AF41E-D905-3B5D-1796-A2AAF7A2D7F6}"/>
              </a:ext>
            </a:extLst>
          </p:cNvPr>
          <p:cNvSpPr/>
          <p:nvPr/>
        </p:nvSpPr>
        <p:spPr>
          <a:xfrm>
            <a:off x="1939452" y="6404855"/>
            <a:ext cx="1152091" cy="218668"/>
          </a:xfrm>
          <a:custGeom>
            <a:avLst/>
            <a:gdLst>
              <a:gd name="connsiteX0" fmla="*/ 0 w 683491"/>
              <a:gd name="connsiteY0" fmla="*/ 0 h 729672"/>
              <a:gd name="connsiteX1" fmla="*/ 0 w 683491"/>
              <a:gd name="connsiteY1" fmla="*/ 729672 h 729672"/>
              <a:gd name="connsiteX2" fmla="*/ 683491 w 683491"/>
              <a:gd name="connsiteY2" fmla="*/ 729672 h 729672"/>
            </a:gdLst>
            <a:ahLst/>
            <a:cxnLst>
              <a:cxn ang="0">
                <a:pos x="connsiteX0" y="connsiteY0"/>
              </a:cxn>
              <a:cxn ang="0">
                <a:pos x="connsiteX1" y="connsiteY1"/>
              </a:cxn>
              <a:cxn ang="0">
                <a:pos x="connsiteX2" y="connsiteY2"/>
              </a:cxn>
            </a:cxnLst>
            <a:rect l="l" t="t" r="r" b="b"/>
            <a:pathLst>
              <a:path w="683491" h="729672">
                <a:moveTo>
                  <a:pt x="0" y="0"/>
                </a:moveTo>
                <a:lnTo>
                  <a:pt x="0" y="729672"/>
                </a:lnTo>
                <a:lnTo>
                  <a:pt x="683491" y="729672"/>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64007574-52C1-C601-0AF9-C60393205C51}"/>
              </a:ext>
            </a:extLst>
          </p:cNvPr>
          <p:cNvSpPr txBox="1"/>
          <p:nvPr/>
        </p:nvSpPr>
        <p:spPr>
          <a:xfrm>
            <a:off x="1388220" y="6434531"/>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grpSp>
        <p:nvGrpSpPr>
          <p:cNvPr id="62" name="グループ化 61">
            <a:extLst>
              <a:ext uri="{FF2B5EF4-FFF2-40B4-BE49-F238E27FC236}">
                <a16:creationId xmlns:a16="http://schemas.microsoft.com/office/drawing/2014/main" id="{89BCF22C-B215-1492-FE63-37CB63D43A4D}"/>
              </a:ext>
            </a:extLst>
          </p:cNvPr>
          <p:cNvGrpSpPr/>
          <p:nvPr/>
        </p:nvGrpSpPr>
        <p:grpSpPr>
          <a:xfrm>
            <a:off x="3302459" y="1038093"/>
            <a:ext cx="800219" cy="366546"/>
            <a:chOff x="8040182" y="1250322"/>
            <a:chExt cx="800219" cy="366546"/>
          </a:xfrm>
        </p:grpSpPr>
        <p:sp>
          <p:nvSpPr>
            <p:cNvPr id="64" name="テキスト ボックス 63">
              <a:extLst>
                <a:ext uri="{FF2B5EF4-FFF2-40B4-BE49-F238E27FC236}">
                  <a16:creationId xmlns:a16="http://schemas.microsoft.com/office/drawing/2014/main" id="{61743A84-7A86-074E-EEEC-825FBD377BE8}"/>
                </a:ext>
              </a:extLst>
            </p:cNvPr>
            <p:cNvSpPr txBox="1"/>
            <p:nvPr/>
          </p:nvSpPr>
          <p:spPr>
            <a:xfrm>
              <a:off x="8040182" y="1278314"/>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65" name="直線矢印コネクタ 64">
              <a:extLst>
                <a:ext uri="{FF2B5EF4-FFF2-40B4-BE49-F238E27FC236}">
                  <a16:creationId xmlns:a16="http://schemas.microsoft.com/office/drawing/2014/main" id="{62FA236B-C9B1-61FC-BB83-7FC477C1ECCA}"/>
                </a:ext>
              </a:extLst>
            </p:cNvPr>
            <p:cNvCxnSpPr>
              <a:cxnSpLocks/>
            </p:cNvCxnSpPr>
            <p:nvPr/>
          </p:nvCxnSpPr>
          <p:spPr>
            <a:xfrm>
              <a:off x="8142774" y="1250322"/>
              <a:ext cx="595035" cy="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78" name="グループ化 77">
            <a:extLst>
              <a:ext uri="{FF2B5EF4-FFF2-40B4-BE49-F238E27FC236}">
                <a16:creationId xmlns:a16="http://schemas.microsoft.com/office/drawing/2014/main" id="{24BC470B-FE23-10A1-C736-D984FCC6FA66}"/>
              </a:ext>
            </a:extLst>
          </p:cNvPr>
          <p:cNvGrpSpPr/>
          <p:nvPr/>
        </p:nvGrpSpPr>
        <p:grpSpPr>
          <a:xfrm>
            <a:off x="8194422" y="3531220"/>
            <a:ext cx="816091" cy="366204"/>
            <a:chOff x="8154411" y="1250322"/>
            <a:chExt cx="800219" cy="366204"/>
          </a:xfrm>
        </p:grpSpPr>
        <p:sp>
          <p:nvSpPr>
            <p:cNvPr id="79" name="テキスト ボックス 78">
              <a:extLst>
                <a:ext uri="{FF2B5EF4-FFF2-40B4-BE49-F238E27FC236}">
                  <a16:creationId xmlns:a16="http://schemas.microsoft.com/office/drawing/2014/main" id="{44BBDEA4-2C95-5EF2-AD0B-B54D197F12D9}"/>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81" name="直線矢印コネクタ 80">
              <a:extLst>
                <a:ext uri="{FF2B5EF4-FFF2-40B4-BE49-F238E27FC236}">
                  <a16:creationId xmlns:a16="http://schemas.microsoft.com/office/drawing/2014/main" id="{0038DFEE-F601-20EC-C7B4-FDE89EC44E30}"/>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91" name="グループ化 90">
            <a:extLst>
              <a:ext uri="{FF2B5EF4-FFF2-40B4-BE49-F238E27FC236}">
                <a16:creationId xmlns:a16="http://schemas.microsoft.com/office/drawing/2014/main" id="{A4C79A41-728D-4F95-370D-F9F951BFCF54}"/>
              </a:ext>
            </a:extLst>
          </p:cNvPr>
          <p:cNvGrpSpPr/>
          <p:nvPr/>
        </p:nvGrpSpPr>
        <p:grpSpPr>
          <a:xfrm>
            <a:off x="8194422" y="5315934"/>
            <a:ext cx="816091" cy="366204"/>
            <a:chOff x="8154411" y="1250322"/>
            <a:chExt cx="800219" cy="366204"/>
          </a:xfrm>
        </p:grpSpPr>
        <p:sp>
          <p:nvSpPr>
            <p:cNvPr id="92" name="テキスト ボックス 91">
              <a:extLst>
                <a:ext uri="{FF2B5EF4-FFF2-40B4-BE49-F238E27FC236}">
                  <a16:creationId xmlns:a16="http://schemas.microsoft.com/office/drawing/2014/main" id="{F245B7A8-40FD-C8E3-6529-9C8CFBB937A2}"/>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93" name="直線矢印コネクタ 92">
              <a:extLst>
                <a:ext uri="{FF2B5EF4-FFF2-40B4-BE49-F238E27FC236}">
                  <a16:creationId xmlns:a16="http://schemas.microsoft.com/office/drawing/2014/main" id="{44ACF753-7E4F-8C61-1CF5-8E1681CF56C0}"/>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94" name="グループ化 93">
            <a:extLst>
              <a:ext uri="{FF2B5EF4-FFF2-40B4-BE49-F238E27FC236}">
                <a16:creationId xmlns:a16="http://schemas.microsoft.com/office/drawing/2014/main" id="{71D1ABD3-D181-2DC1-D21D-376EE53CC367}"/>
              </a:ext>
            </a:extLst>
          </p:cNvPr>
          <p:cNvGrpSpPr/>
          <p:nvPr/>
        </p:nvGrpSpPr>
        <p:grpSpPr>
          <a:xfrm>
            <a:off x="8194422" y="6211379"/>
            <a:ext cx="816091" cy="366204"/>
            <a:chOff x="8154411" y="1250322"/>
            <a:chExt cx="800219" cy="366204"/>
          </a:xfrm>
        </p:grpSpPr>
        <p:sp>
          <p:nvSpPr>
            <p:cNvPr id="95" name="テキスト ボックス 94">
              <a:extLst>
                <a:ext uri="{FF2B5EF4-FFF2-40B4-BE49-F238E27FC236}">
                  <a16:creationId xmlns:a16="http://schemas.microsoft.com/office/drawing/2014/main" id="{7E72B77E-1910-BDEE-127F-56CCB8E2B17F}"/>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96" name="直線矢印コネクタ 95">
              <a:extLst>
                <a:ext uri="{FF2B5EF4-FFF2-40B4-BE49-F238E27FC236}">
                  <a16:creationId xmlns:a16="http://schemas.microsoft.com/office/drawing/2014/main" id="{4A102637-2A67-C134-9BF5-E69317942764}"/>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98" name="グループ化 97">
            <a:extLst>
              <a:ext uri="{FF2B5EF4-FFF2-40B4-BE49-F238E27FC236}">
                <a16:creationId xmlns:a16="http://schemas.microsoft.com/office/drawing/2014/main" id="{D545F3AE-18AE-97F2-B590-F29386055DE5}"/>
              </a:ext>
            </a:extLst>
          </p:cNvPr>
          <p:cNvGrpSpPr/>
          <p:nvPr/>
        </p:nvGrpSpPr>
        <p:grpSpPr>
          <a:xfrm>
            <a:off x="8194422" y="1927085"/>
            <a:ext cx="816091" cy="366204"/>
            <a:chOff x="8154411" y="1250322"/>
            <a:chExt cx="800219" cy="366204"/>
          </a:xfrm>
        </p:grpSpPr>
        <p:sp>
          <p:nvSpPr>
            <p:cNvPr id="99" name="テキスト ボックス 98">
              <a:extLst>
                <a:ext uri="{FF2B5EF4-FFF2-40B4-BE49-F238E27FC236}">
                  <a16:creationId xmlns:a16="http://schemas.microsoft.com/office/drawing/2014/main" id="{25A82946-7F2F-6ED0-9420-D06434C10660}"/>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100" name="直線矢印コネクタ 99">
              <a:extLst>
                <a:ext uri="{FF2B5EF4-FFF2-40B4-BE49-F238E27FC236}">
                  <a16:creationId xmlns:a16="http://schemas.microsoft.com/office/drawing/2014/main" id="{96FB7034-6A24-851E-31A0-4876F909C5FC}"/>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101" name="グループ化 100">
            <a:extLst>
              <a:ext uri="{FF2B5EF4-FFF2-40B4-BE49-F238E27FC236}">
                <a16:creationId xmlns:a16="http://schemas.microsoft.com/office/drawing/2014/main" id="{F3BC551A-6127-45AF-57C9-E8CE51A39D6D}"/>
              </a:ext>
            </a:extLst>
          </p:cNvPr>
          <p:cNvGrpSpPr/>
          <p:nvPr/>
        </p:nvGrpSpPr>
        <p:grpSpPr>
          <a:xfrm>
            <a:off x="8194422" y="1065931"/>
            <a:ext cx="816091" cy="366204"/>
            <a:chOff x="8154411" y="1250322"/>
            <a:chExt cx="800219" cy="366204"/>
          </a:xfrm>
        </p:grpSpPr>
        <p:sp>
          <p:nvSpPr>
            <p:cNvPr id="102" name="テキスト ボックス 101">
              <a:extLst>
                <a:ext uri="{FF2B5EF4-FFF2-40B4-BE49-F238E27FC236}">
                  <a16:creationId xmlns:a16="http://schemas.microsoft.com/office/drawing/2014/main" id="{BE66427F-BB49-50F0-FF41-B29ABC84EFEA}"/>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103" name="直線矢印コネクタ 102">
              <a:extLst>
                <a:ext uri="{FF2B5EF4-FFF2-40B4-BE49-F238E27FC236}">
                  <a16:creationId xmlns:a16="http://schemas.microsoft.com/office/drawing/2014/main" id="{F600A5F4-C4E0-A8A2-21D9-D34D34F178AB}"/>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41132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E5AC-BAA7-C78F-D4FD-82012B5A1C04}"/>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4CBC6BD-2F1B-B15F-9895-E5FDDDDCDACF}"/>
              </a:ext>
            </a:extLst>
          </p:cNvPr>
          <p:cNvSpPr txBox="1"/>
          <p:nvPr/>
        </p:nvSpPr>
        <p:spPr>
          <a:xfrm>
            <a:off x="0" y="335022"/>
            <a:ext cx="9906000" cy="400110"/>
          </a:xfrm>
          <a:prstGeom prst="rect">
            <a:avLst/>
          </a:prstGeom>
          <a:noFill/>
        </p:spPr>
        <p:txBody>
          <a:bodyPr wrap="square" rtlCol="0">
            <a:spAutoFit/>
          </a:bodyPr>
          <a:lstStyle/>
          <a:p>
            <a:pPr algn="ctr"/>
            <a:r>
              <a:rPr kumimoji="1" lang="ja-JP" altLang="en-US" sz="2000" dirty="0">
                <a:latin typeface="メイリオ" panose="020B0604030504040204" pitchFamily="50" charset="-128"/>
                <a:ea typeface="メイリオ" panose="020B0604030504040204" pitchFamily="50" charset="-128"/>
              </a:rPr>
              <a:t>賃上げ対策給付金対象判断フローチャート（薬局）</a:t>
            </a:r>
          </a:p>
        </p:txBody>
      </p:sp>
      <p:sp>
        <p:nvSpPr>
          <p:cNvPr id="18" name="テキスト ボックス 17">
            <a:extLst>
              <a:ext uri="{FF2B5EF4-FFF2-40B4-BE49-F238E27FC236}">
                <a16:creationId xmlns:a16="http://schemas.microsoft.com/office/drawing/2014/main" id="{513E54F2-9BE5-A349-1BAF-8F713C1A47E7}"/>
              </a:ext>
            </a:extLst>
          </p:cNvPr>
          <p:cNvSpPr txBox="1"/>
          <p:nvPr/>
        </p:nvSpPr>
        <p:spPr>
          <a:xfrm>
            <a:off x="438215" y="955464"/>
            <a:ext cx="7803586" cy="230832"/>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令和８年６月１日時点で令和８年度診療報酬改定による見直し後のベースアップ評価料を届け出ることを誓約する。</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03E04925-FB72-F710-66E0-78A32685C3C3}"/>
              </a:ext>
            </a:extLst>
          </p:cNvPr>
          <p:cNvSpPr txBox="1"/>
          <p:nvPr/>
        </p:nvSpPr>
        <p:spPr>
          <a:xfrm>
            <a:off x="464383" y="4246971"/>
            <a:ext cx="7777422" cy="1061829"/>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以下の全てを誓約する。</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・本事業により賃金改善を行う時点から令和８年５月までの間、賃金項目（業績等に応じて変動するものを除く。）の水準を低下させない。</a:t>
            </a:r>
            <a:endParaRPr lang="en-US" altLang="ja-JP" sz="900" i="0" u="none" strike="noStrike" dirty="0">
              <a:effectLst/>
              <a:latin typeface="メイリオ" panose="020B0604030504040204" pitchFamily="50" charset="-128"/>
              <a:ea typeface="メイリオ" panose="020B0604030504040204" pitchFamily="50" charset="-128"/>
            </a:endParaRPr>
          </a:p>
          <a:p>
            <a:pPr fontAlgn="ctr"/>
            <a:r>
              <a:rPr lang="ja-JP" altLang="en-US" sz="900" i="0" u="none" strike="noStrike" dirty="0">
                <a:effectLst/>
                <a:latin typeface="メイリオ" panose="020B0604030504040204" pitchFamily="50" charset="-128"/>
                <a:ea typeface="メイリオ" panose="020B0604030504040204" pitchFamily="50" charset="-128"/>
              </a:rPr>
              <a:t>・例えば、一部の対象職員に本事業による賃金改善を集中させることや、同一法人内の一部の対象医療機関等のみに賃金改善を集中させることなど、著しく偏った配分は行わない。</a:t>
            </a:r>
            <a:endParaRPr lang="ja-JP"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・労働基準法、労働災害補償保険法、最低賃金法、労働安全衛生法、雇用保険法その他の労働に関する法令に違反し、罰金以上の刑に処せられていない。</a:t>
            </a:r>
            <a:endParaRPr lang="en-US" altLang="ja-JP" sz="900" i="0" u="none" strike="noStrike" dirty="0">
              <a:effectLst/>
              <a:latin typeface="メイリオ" panose="020B0604030504040204" pitchFamily="50" charset="-128"/>
              <a:ea typeface="メイリオ" panose="020B0604030504040204" pitchFamily="50" charset="-128"/>
            </a:endParaRPr>
          </a:p>
          <a:p>
            <a:pPr fontAlgn="ctr"/>
            <a:r>
              <a:rPr lang="ja-JP" altLang="en-US" sz="900" i="0" u="none" strike="noStrike" dirty="0">
                <a:effectLst/>
                <a:latin typeface="メイリオ" panose="020B0604030504040204" pitchFamily="50" charset="-128"/>
                <a:ea typeface="メイリオ" panose="020B0604030504040204" pitchFamily="50" charset="-128"/>
              </a:rPr>
              <a:t>・労働保険料の納付を適正に行う。</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E8D43A0C-70CE-F47E-4D2D-2B41C07F58E5}"/>
              </a:ext>
            </a:extLst>
          </p:cNvPr>
          <p:cNvSpPr txBox="1"/>
          <p:nvPr/>
        </p:nvSpPr>
        <p:spPr>
          <a:xfrm>
            <a:off x="464383" y="5754226"/>
            <a:ext cx="7777422" cy="369332"/>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給付金の交付を受けた場合は、令和８年８月１日までに</a:t>
            </a:r>
            <a:r>
              <a:rPr lang="ja-JP" altLang="en-US" sz="900" dirty="0">
                <a:latin typeface="メイリオ" panose="020B0604030504040204" pitchFamily="50" charset="-128"/>
                <a:ea typeface="メイリオ" panose="020B0604030504040204" pitchFamily="50" charset="-128"/>
              </a:rPr>
              <a:t>賃金改善</a:t>
            </a:r>
            <a:r>
              <a:rPr lang="ja-JP" altLang="en-US" sz="900" i="0" u="none" strike="noStrike" dirty="0">
                <a:effectLst/>
                <a:latin typeface="メイリオ" panose="020B0604030504040204" pitchFamily="50" charset="-128"/>
                <a:ea typeface="メイリオ" panose="020B0604030504040204" pitchFamily="50" charset="-128"/>
              </a:rPr>
              <a:t>報告書（様式第２号）を山形県に提出します。</a:t>
            </a:r>
          </a:p>
          <a:p>
            <a:pPr marL="0" algn="l" rtl="0" eaLnBrk="1" fontAlgn="ctr" latinLnBrk="0" hangingPunct="1">
              <a:buNone/>
            </a:pPr>
            <a:r>
              <a:rPr lang="en-US" altLang="ja-JP" sz="900" i="0" u="none" strike="noStrike" dirty="0">
                <a:effectLst/>
                <a:latin typeface="メイリオ" panose="020B0604030504040204" pitchFamily="50" charset="-128"/>
                <a:ea typeface="メイリオ" panose="020B0604030504040204" pitchFamily="50" charset="-128"/>
              </a:rPr>
              <a:t>※</a:t>
            </a:r>
            <a:r>
              <a:rPr lang="ja-JP" altLang="en-US" sz="900">
                <a:latin typeface="メイリオ" panose="020B0604030504040204" pitchFamily="50" charset="-128"/>
                <a:ea typeface="メイリオ" panose="020B0604030504040204" pitchFamily="50" charset="-128"/>
              </a:rPr>
              <a:t>報告</a:t>
            </a:r>
            <a:r>
              <a:rPr lang="ja-JP" altLang="en-US" sz="900" i="0" u="none" strike="noStrike">
                <a:effectLst/>
                <a:latin typeface="メイリオ" panose="020B0604030504040204" pitchFamily="50" charset="-128"/>
                <a:ea typeface="メイリオ" panose="020B0604030504040204" pitchFamily="50" charset="-128"/>
              </a:rPr>
              <a:t>額</a:t>
            </a:r>
            <a:r>
              <a:rPr lang="ja-JP" altLang="en-US" sz="900" i="0" u="none" strike="noStrike" dirty="0">
                <a:effectLst/>
                <a:latin typeface="メイリオ" panose="020B0604030504040204" pitchFamily="50" charset="-128"/>
                <a:ea typeface="メイリオ" panose="020B0604030504040204" pitchFamily="50" charset="-128"/>
              </a:rPr>
              <a:t>が給付金額を下回った場合、差額分を山形県に返還する必要があります。</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63" name="テキスト ボックス 62">
            <a:extLst>
              <a:ext uri="{FF2B5EF4-FFF2-40B4-BE49-F238E27FC236}">
                <a16:creationId xmlns:a16="http://schemas.microsoft.com/office/drawing/2014/main" id="{20623EF0-FC23-67F1-D18E-579F4CDFE593}"/>
              </a:ext>
            </a:extLst>
          </p:cNvPr>
          <p:cNvSpPr txBox="1"/>
          <p:nvPr/>
        </p:nvSpPr>
        <p:spPr>
          <a:xfrm>
            <a:off x="3091543" y="6353701"/>
            <a:ext cx="4381104" cy="338554"/>
          </a:xfrm>
          <a:prstGeom prst="rect">
            <a:avLst/>
          </a:prstGeom>
          <a:solidFill>
            <a:srgbClr val="FF0000"/>
          </a:solidFill>
        </p:spPr>
        <p:txBody>
          <a:bodyPr wrap="square" rtlCol="0">
            <a:spAutoFit/>
          </a:bodyPr>
          <a:lstStyle/>
          <a:p>
            <a:pPr marL="0" algn="ctr" rtl="0" eaLnBrk="1" fontAlgn="ctr" latinLnBrk="0" hangingPunct="1">
              <a:spcBef>
                <a:spcPts val="1200"/>
              </a:spcBef>
              <a:spcAft>
                <a:spcPts val="1200"/>
              </a:spcAft>
              <a:buNone/>
            </a:pPr>
            <a:r>
              <a:rPr kumimoji="1" lang="ja-JP" altLang="en-US" sz="1600" b="1" i="0" u="none" strike="noStrike" kern="1200" dirty="0">
                <a:solidFill>
                  <a:schemeClr val="bg1"/>
                </a:solidFill>
                <a:effectLst/>
                <a:latin typeface="メイリオ" panose="020B0604030504040204" pitchFamily="50" charset="-128"/>
                <a:ea typeface="メイリオ" panose="020B0604030504040204" pitchFamily="50" charset="-128"/>
              </a:rPr>
              <a:t>賃上げ</a:t>
            </a:r>
            <a:r>
              <a:rPr kumimoji="1" lang="ja-JP" altLang="en-US" sz="1600" b="1" dirty="0">
                <a:solidFill>
                  <a:schemeClr val="bg1"/>
                </a:solidFill>
                <a:latin typeface="メイリオ" panose="020B0604030504040204" pitchFamily="50" charset="-128"/>
                <a:ea typeface="メイリオ" panose="020B0604030504040204" pitchFamily="50" charset="-128"/>
              </a:rPr>
              <a:t>支援</a:t>
            </a:r>
            <a:r>
              <a:rPr kumimoji="1" lang="ja-JP" altLang="en-US" sz="1600" b="1" i="0" u="none" strike="noStrike" kern="1200" dirty="0">
                <a:solidFill>
                  <a:schemeClr val="bg1"/>
                </a:solidFill>
                <a:effectLst/>
                <a:latin typeface="メイリオ" panose="020B0604030504040204" pitchFamily="50" charset="-128"/>
                <a:ea typeface="メイリオ" panose="020B0604030504040204" pitchFamily="50" charset="-128"/>
              </a:rPr>
              <a:t>給付金の対象になります</a:t>
            </a:r>
            <a:endParaRPr kumimoji="1" lang="zh-TW" altLang="en-US" sz="1600" b="1" i="0" u="none" strike="noStrike" kern="1200" dirty="0">
              <a:solidFill>
                <a:schemeClr val="bg1"/>
              </a:solidFill>
              <a:effectLst/>
              <a:latin typeface="メイリオ" panose="020B0604030504040204" pitchFamily="50" charset="-128"/>
              <a:ea typeface="メイリオ" panose="020B0604030504040204" pitchFamily="50" charset="-128"/>
            </a:endParaRPr>
          </a:p>
        </p:txBody>
      </p:sp>
      <p:sp>
        <p:nvSpPr>
          <p:cNvPr id="110" name="テキスト ボックス 109">
            <a:extLst>
              <a:ext uri="{FF2B5EF4-FFF2-40B4-BE49-F238E27FC236}">
                <a16:creationId xmlns:a16="http://schemas.microsoft.com/office/drawing/2014/main" id="{43ADF650-7032-D0D4-6838-433C8567F064}"/>
              </a:ext>
            </a:extLst>
          </p:cNvPr>
          <p:cNvSpPr txBox="1"/>
          <p:nvPr/>
        </p:nvSpPr>
        <p:spPr>
          <a:xfrm>
            <a:off x="8910789" y="870859"/>
            <a:ext cx="430887" cy="5378134"/>
          </a:xfrm>
          <a:prstGeom prst="rect">
            <a:avLst/>
          </a:prstGeom>
          <a:solidFill>
            <a:schemeClr val="accent1"/>
          </a:solidFill>
        </p:spPr>
        <p:txBody>
          <a:bodyPr vert="eaVert" wrap="square" rtlCol="0">
            <a:spAutoFit/>
          </a:bodyP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賃上げ支援給付金の対象になりません</a:t>
            </a:r>
          </a:p>
        </p:txBody>
      </p:sp>
      <p:grpSp>
        <p:nvGrpSpPr>
          <p:cNvPr id="11" name="グループ化 10">
            <a:extLst>
              <a:ext uri="{FF2B5EF4-FFF2-40B4-BE49-F238E27FC236}">
                <a16:creationId xmlns:a16="http://schemas.microsoft.com/office/drawing/2014/main" id="{074A7C88-A0AB-4EB0-D0FC-644C1D8E66FD}"/>
              </a:ext>
            </a:extLst>
          </p:cNvPr>
          <p:cNvGrpSpPr/>
          <p:nvPr/>
        </p:nvGrpSpPr>
        <p:grpSpPr>
          <a:xfrm>
            <a:off x="464383" y="1631721"/>
            <a:ext cx="7777423" cy="2169825"/>
            <a:chOff x="473859" y="1933348"/>
            <a:chExt cx="7740000" cy="2169825"/>
          </a:xfrm>
        </p:grpSpPr>
        <p:sp>
          <p:nvSpPr>
            <p:cNvPr id="6" name="テキスト ボックス 5">
              <a:extLst>
                <a:ext uri="{FF2B5EF4-FFF2-40B4-BE49-F238E27FC236}">
                  <a16:creationId xmlns:a16="http://schemas.microsoft.com/office/drawing/2014/main" id="{BD17FF58-C22F-4C89-D5B2-C4E831DB37C4}"/>
                </a:ext>
              </a:extLst>
            </p:cNvPr>
            <p:cNvSpPr txBox="1"/>
            <p:nvPr/>
          </p:nvSpPr>
          <p:spPr>
            <a:xfrm>
              <a:off x="473859" y="1933348"/>
              <a:ext cx="7740000" cy="2169825"/>
            </a:xfrm>
            <a:prstGeom prst="rect">
              <a:avLst/>
            </a:prstGeom>
            <a:solidFill>
              <a:schemeClr val="bg1">
                <a:lumMod val="85000"/>
              </a:schemeClr>
            </a:solidFill>
            <a:ln>
              <a:noFill/>
            </a:ln>
          </p:spPr>
          <p:txBody>
            <a:bodyPr wrap="square" rtlCol="0">
              <a:spAutoFit/>
            </a:bodyPr>
            <a:lstStyle/>
            <a:p>
              <a:pPr marL="0" algn="l" rtl="0" eaLnBrk="1" fontAlgn="ctr" latinLnBrk="0" hangingPunct="1">
                <a:buNone/>
              </a:pPr>
              <a:r>
                <a:rPr lang="ja-JP" altLang="en-US" sz="900" dirty="0">
                  <a:latin typeface="メイリオ" panose="020B0604030504040204" pitchFamily="50" charset="-128"/>
                  <a:ea typeface="メイリオ" panose="020B0604030504040204" pitchFamily="50" charset="-128"/>
                </a:rPr>
                <a:t>下記①～③の全部もしくは</a:t>
              </a:r>
              <a:r>
                <a:rPr lang="ja-JP" altLang="en-US" sz="900" i="0" u="none" strike="noStrike" dirty="0">
                  <a:effectLst/>
                  <a:latin typeface="メイリオ" panose="020B0604030504040204" pitchFamily="50" charset="-128"/>
                  <a:ea typeface="メイリオ" panose="020B0604030504040204" pitchFamily="50" charset="-128"/>
                </a:rPr>
                <a:t>いずれかを実施し、本事業の給付額は</a:t>
              </a:r>
              <a:r>
                <a:rPr lang="ja-JP" altLang="en-US" sz="900" dirty="0">
                  <a:latin typeface="メイリオ" panose="020B0604030504040204" pitchFamily="50" charset="-128"/>
                  <a:ea typeface="メイリオ" panose="020B0604030504040204" pitchFamily="50" charset="-128"/>
                </a:rPr>
                <a:t>①～③の全部もしくは</a:t>
              </a:r>
              <a:r>
                <a:rPr lang="ja-JP" altLang="en-US" sz="900" i="0" u="none" strike="noStrike" dirty="0">
                  <a:effectLst/>
                  <a:latin typeface="メイリオ" panose="020B0604030504040204" pitchFamily="50" charset="-128"/>
                  <a:ea typeface="メイリオ" panose="020B0604030504040204" pitchFamily="50" charset="-128"/>
                </a:rPr>
                <a:t>いずれかのために支出する。</a:t>
              </a: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i="0" u="none" strike="noStrike" dirty="0">
                <a:effectLst/>
                <a:latin typeface="メイリオ" panose="020B0604030504040204" pitchFamily="50" charset="-128"/>
                <a:ea typeface="メイリオ" panose="020B0604030504040204" pitchFamily="50" charset="-128"/>
              </a:endParaRPr>
            </a:p>
            <a:p>
              <a:pPr marL="0" algn="l" rtl="0" eaLnBrk="1" fontAlgn="ctr" latinLnBrk="0" hangingPunct="1">
                <a:buNone/>
              </a:pP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賃金改善の内容には賃金水準や基本給の引上げに伴い増加する法定福利費等の事業主負担分も含みます。</a:t>
              </a:r>
              <a:endParaRPr lang="en-US" altLang="ja-JP" sz="900" dirty="0">
                <a:latin typeface="メイリオ" panose="020B0604030504040204" pitchFamily="50" charset="-128"/>
                <a:ea typeface="メイリオ" panose="020B0604030504040204" pitchFamily="50" charset="-128"/>
              </a:endParaRPr>
            </a:p>
            <a:p>
              <a:pPr marL="0" algn="l" rtl="0" eaLnBrk="1" fontAlgn="ctr" latinLnBrk="0" hangingPunct="1">
                <a:buNone/>
              </a:pP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定期昇給による賃金の上昇部分、診療報酬及び他の補助金等（令和７年度山形県生産性向上・職場環境整備等補助金など）を財源として行っている部分に充てることはできません。</a:t>
              </a:r>
              <a:endParaRPr lang="en-US" altLang="ja-JP" sz="9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0867BCA-09A2-9697-B3BE-18C0D693CE2F}"/>
                </a:ext>
              </a:extLst>
            </p:cNvPr>
            <p:cNvSpPr txBox="1"/>
            <p:nvPr/>
          </p:nvSpPr>
          <p:spPr>
            <a:xfrm>
              <a:off x="604662" y="2186613"/>
              <a:ext cx="7506614" cy="369332"/>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①本事業の支給金を活用して令和７年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月から令和８年５月までの間、対象職員のベースアップ（基本給又は決まって毎月支払われる手当の引き上げ）を実施するとともに、令和８年６月１日から当該ベースアップの水準を維持又は拡大する。</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05E9AA8F-5AC6-B9D8-D1EC-3C08A1B795E0}"/>
                </a:ext>
              </a:extLst>
            </p:cNvPr>
            <p:cNvSpPr txBox="1"/>
            <p:nvPr/>
          </p:nvSpPr>
          <p:spPr>
            <a:xfrm>
              <a:off x="602397" y="2600384"/>
              <a:ext cx="7482923" cy="507831"/>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②賃金表や給与規程等の変更に時間を要するため、本事業の給付金を活用して令和７年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３月までの４ヶ月分の一時金又は特別手当を、令和８年３月までの間に対象職員に支給する。さらに、令和８年４月から５月までベースアップを実施し、支給した一時金又は特別手当に相当する水準のベースアップを対象職員に対して令和８年６月１日から行う。</a:t>
              </a:r>
              <a:endParaRPr lang="ja-JP" altLang="ja-JP" sz="900" i="0" u="none" strike="noStrike" dirty="0">
                <a:effectLst/>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7EF53AD4-FF80-765C-4F1E-62A6907B66C9}"/>
                </a:ext>
              </a:extLst>
            </p:cNvPr>
            <p:cNvSpPr txBox="1"/>
            <p:nvPr/>
          </p:nvSpPr>
          <p:spPr>
            <a:xfrm>
              <a:off x="604661" y="3160397"/>
              <a:ext cx="7506613" cy="369332"/>
            </a:xfrm>
            <a:prstGeom prst="rect">
              <a:avLst/>
            </a:prstGeom>
            <a:solidFill>
              <a:schemeClr val="accent2">
                <a:lumMod val="40000"/>
                <a:lumOff val="60000"/>
              </a:schemeClr>
            </a:solidFill>
            <a:ln>
              <a:noFill/>
            </a:ln>
          </p:spPr>
          <p:txBody>
            <a:bodyPr wrap="square" rtlCol="0">
              <a:spAutoFit/>
            </a:bodyPr>
            <a:lstStyle/>
            <a:p>
              <a:pPr marL="0" algn="l" rtl="0" eaLnBrk="1" fontAlgn="ctr" latinLnBrk="0" hangingPunct="1">
                <a:buNone/>
              </a:pPr>
              <a:r>
                <a:rPr lang="ja-JP" altLang="en-US" sz="900" i="0" u="none" strike="noStrike" dirty="0">
                  <a:effectLst/>
                  <a:latin typeface="メイリオ" panose="020B0604030504040204" pitchFamily="50" charset="-128"/>
                  <a:ea typeface="メイリオ" panose="020B0604030504040204" pitchFamily="50" charset="-128"/>
                </a:rPr>
                <a:t>③令和７年度の対象職員のベースアップが令和７年３月</a:t>
              </a:r>
              <a:r>
                <a:rPr lang="en-US" altLang="ja-JP" sz="900" i="0" u="none" strike="noStrike" dirty="0">
                  <a:effectLst/>
                  <a:latin typeface="メイリオ" panose="020B0604030504040204" pitchFamily="50" charset="-128"/>
                  <a:ea typeface="メイリオ" panose="020B0604030504040204" pitchFamily="50" charset="-128"/>
                </a:rPr>
                <a:t>31</a:t>
              </a:r>
              <a:r>
                <a:rPr lang="ja-JP" altLang="en-US" sz="900" i="0" u="none" strike="noStrike" dirty="0">
                  <a:effectLst/>
                  <a:latin typeface="メイリオ" panose="020B0604030504040204" pitchFamily="50" charset="-128"/>
                  <a:ea typeface="メイリオ" panose="020B0604030504040204" pitchFamily="50" charset="-128"/>
                </a:rPr>
                <a:t>日時点の賃金水準と比較して</a:t>
              </a:r>
              <a:r>
                <a:rPr lang="en-US" altLang="ja-JP" sz="900" i="0" u="none" strike="noStrike" dirty="0">
                  <a:effectLst/>
                  <a:latin typeface="メイリオ" panose="020B0604030504040204" pitchFamily="50" charset="-128"/>
                  <a:ea typeface="メイリオ" panose="020B0604030504040204" pitchFamily="50" charset="-128"/>
                </a:rPr>
                <a:t>2.0</a:t>
              </a:r>
              <a:r>
                <a:rPr lang="ja-JP" altLang="en-US" sz="900" i="0" u="none" strike="noStrike" dirty="0">
                  <a:effectLst/>
                  <a:latin typeface="メイリオ" panose="020B0604030504040204" pitchFamily="50" charset="-128"/>
                  <a:ea typeface="メイリオ" panose="020B0604030504040204" pitchFamily="50" charset="-128"/>
                </a:rPr>
                <a:t>％を上回って実施しており、令和７年</a:t>
              </a:r>
              <a:r>
                <a:rPr lang="en-US" altLang="ja-JP" sz="900" i="0" u="none" strike="noStrike" dirty="0">
                  <a:effectLst/>
                  <a:latin typeface="メイリオ" panose="020B0604030504040204" pitchFamily="50" charset="-128"/>
                  <a:ea typeface="メイリオ" panose="020B0604030504040204" pitchFamily="50" charset="-128"/>
                </a:rPr>
                <a:t>12</a:t>
              </a:r>
              <a:r>
                <a:rPr lang="ja-JP" altLang="en-US" sz="900" i="0" u="none" strike="noStrike" dirty="0">
                  <a:effectLst/>
                  <a:latin typeface="メイリオ" panose="020B0604030504040204" pitchFamily="50" charset="-128"/>
                  <a:ea typeface="メイリオ" panose="020B0604030504040204" pitchFamily="50" charset="-128"/>
                </a:rPr>
                <a:t>月から令和８年５月までの間の当該</a:t>
              </a:r>
              <a:r>
                <a:rPr lang="en-US" altLang="ja-JP" sz="900" i="0" u="none" strike="noStrike" dirty="0">
                  <a:effectLst/>
                  <a:latin typeface="メイリオ" panose="020B0604030504040204" pitchFamily="50" charset="-128"/>
                  <a:ea typeface="メイリオ" panose="020B0604030504040204" pitchFamily="50" charset="-128"/>
                </a:rPr>
                <a:t>2.0</a:t>
              </a:r>
              <a:r>
                <a:rPr lang="ja-JP" altLang="en-US" sz="900" i="0" u="none" strike="noStrike" dirty="0">
                  <a:effectLst/>
                  <a:latin typeface="メイリオ" panose="020B0604030504040204" pitchFamily="50" charset="-128"/>
                  <a:ea typeface="メイリオ" panose="020B0604030504040204" pitchFamily="50" charset="-128"/>
                </a:rPr>
                <a:t>％を上回る部分に、本事業の給付金を充てる。</a:t>
              </a:r>
              <a:endParaRPr lang="ja-JP" altLang="ja-JP" sz="900" i="0" u="none" strike="noStrike" dirty="0">
                <a:effectLst/>
                <a:latin typeface="メイリオ" panose="020B0604030504040204" pitchFamily="50" charset="-128"/>
                <a:ea typeface="メイリオ" panose="020B0604030504040204" pitchFamily="50" charset="-128"/>
              </a:endParaRPr>
            </a:p>
          </p:txBody>
        </p:sp>
      </p:grpSp>
      <p:sp>
        <p:nvSpPr>
          <p:cNvPr id="20" name="テキスト ボックス 19">
            <a:extLst>
              <a:ext uri="{FF2B5EF4-FFF2-40B4-BE49-F238E27FC236}">
                <a16:creationId xmlns:a16="http://schemas.microsoft.com/office/drawing/2014/main" id="{D589E250-E4A1-ACD6-FB24-C83477A2A52E}"/>
              </a:ext>
            </a:extLst>
          </p:cNvPr>
          <p:cNvSpPr txBox="1"/>
          <p:nvPr/>
        </p:nvSpPr>
        <p:spPr>
          <a:xfrm>
            <a:off x="1331161" y="1256064"/>
            <a:ext cx="595035" cy="991305"/>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cxnSp>
        <p:nvCxnSpPr>
          <p:cNvPr id="22" name="直線矢印コネクタ 21">
            <a:extLst>
              <a:ext uri="{FF2B5EF4-FFF2-40B4-BE49-F238E27FC236}">
                <a16:creationId xmlns:a16="http://schemas.microsoft.com/office/drawing/2014/main" id="{7A53757A-6224-36F0-5500-3A16ADAD3CF2}"/>
              </a:ext>
            </a:extLst>
          </p:cNvPr>
          <p:cNvCxnSpPr>
            <a:cxnSpLocks/>
          </p:cNvCxnSpPr>
          <p:nvPr/>
        </p:nvCxnSpPr>
        <p:spPr>
          <a:xfrm>
            <a:off x="1926196" y="1180557"/>
            <a:ext cx="13256" cy="451164"/>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59" name="フリーフォーム: 図形 58">
            <a:extLst>
              <a:ext uri="{FF2B5EF4-FFF2-40B4-BE49-F238E27FC236}">
                <a16:creationId xmlns:a16="http://schemas.microsoft.com/office/drawing/2014/main" id="{40F60C1B-6123-FF61-6C11-532A041D677C}"/>
              </a:ext>
            </a:extLst>
          </p:cNvPr>
          <p:cNvSpPr/>
          <p:nvPr/>
        </p:nvSpPr>
        <p:spPr>
          <a:xfrm>
            <a:off x="1939452" y="6123559"/>
            <a:ext cx="1152091" cy="399420"/>
          </a:xfrm>
          <a:custGeom>
            <a:avLst/>
            <a:gdLst>
              <a:gd name="connsiteX0" fmla="*/ 0 w 683491"/>
              <a:gd name="connsiteY0" fmla="*/ 0 h 729672"/>
              <a:gd name="connsiteX1" fmla="*/ 0 w 683491"/>
              <a:gd name="connsiteY1" fmla="*/ 729672 h 729672"/>
              <a:gd name="connsiteX2" fmla="*/ 683491 w 683491"/>
              <a:gd name="connsiteY2" fmla="*/ 729672 h 729672"/>
            </a:gdLst>
            <a:ahLst/>
            <a:cxnLst>
              <a:cxn ang="0">
                <a:pos x="connsiteX0" y="connsiteY0"/>
              </a:cxn>
              <a:cxn ang="0">
                <a:pos x="connsiteX1" y="connsiteY1"/>
              </a:cxn>
              <a:cxn ang="0">
                <a:pos x="connsiteX2" y="connsiteY2"/>
              </a:cxn>
            </a:cxnLst>
            <a:rect l="l" t="t" r="r" b="b"/>
            <a:pathLst>
              <a:path w="683491" h="729672">
                <a:moveTo>
                  <a:pt x="0" y="0"/>
                </a:moveTo>
                <a:lnTo>
                  <a:pt x="0" y="729672"/>
                </a:lnTo>
                <a:lnTo>
                  <a:pt x="683491" y="729672"/>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AC77E1E0-8517-C78B-C7C2-42AD664CD631}"/>
              </a:ext>
            </a:extLst>
          </p:cNvPr>
          <p:cNvSpPr txBox="1"/>
          <p:nvPr/>
        </p:nvSpPr>
        <p:spPr>
          <a:xfrm>
            <a:off x="1344417" y="6250206"/>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grpSp>
        <p:nvGrpSpPr>
          <p:cNvPr id="78" name="グループ化 77">
            <a:extLst>
              <a:ext uri="{FF2B5EF4-FFF2-40B4-BE49-F238E27FC236}">
                <a16:creationId xmlns:a16="http://schemas.microsoft.com/office/drawing/2014/main" id="{4B1545DB-2D47-96F0-9FEE-B796598811DF}"/>
              </a:ext>
            </a:extLst>
          </p:cNvPr>
          <p:cNvGrpSpPr/>
          <p:nvPr/>
        </p:nvGrpSpPr>
        <p:grpSpPr>
          <a:xfrm>
            <a:off x="8194422" y="1084712"/>
            <a:ext cx="816091" cy="366204"/>
            <a:chOff x="8154411" y="1250322"/>
            <a:chExt cx="800219" cy="366204"/>
          </a:xfrm>
        </p:grpSpPr>
        <p:sp>
          <p:nvSpPr>
            <p:cNvPr id="79" name="テキスト ボックス 78">
              <a:extLst>
                <a:ext uri="{FF2B5EF4-FFF2-40B4-BE49-F238E27FC236}">
                  <a16:creationId xmlns:a16="http://schemas.microsoft.com/office/drawing/2014/main" id="{06BFF6CA-7E98-9C9C-B8E7-DA7891CB10DA}"/>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81" name="直線矢印コネクタ 80">
              <a:extLst>
                <a:ext uri="{FF2B5EF4-FFF2-40B4-BE49-F238E27FC236}">
                  <a16:creationId xmlns:a16="http://schemas.microsoft.com/office/drawing/2014/main" id="{60332938-36FE-013F-90A9-1F22C01F32F1}"/>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94" name="グループ化 93">
            <a:extLst>
              <a:ext uri="{FF2B5EF4-FFF2-40B4-BE49-F238E27FC236}">
                <a16:creationId xmlns:a16="http://schemas.microsoft.com/office/drawing/2014/main" id="{48E62E6A-A836-D966-0795-EE08F9A3DDD2}"/>
              </a:ext>
            </a:extLst>
          </p:cNvPr>
          <p:cNvGrpSpPr/>
          <p:nvPr/>
        </p:nvGrpSpPr>
        <p:grpSpPr>
          <a:xfrm>
            <a:off x="8194422" y="5945034"/>
            <a:ext cx="816091" cy="366204"/>
            <a:chOff x="8154411" y="1250322"/>
            <a:chExt cx="800219" cy="366204"/>
          </a:xfrm>
        </p:grpSpPr>
        <p:sp>
          <p:nvSpPr>
            <p:cNvPr id="95" name="テキスト ボックス 94">
              <a:extLst>
                <a:ext uri="{FF2B5EF4-FFF2-40B4-BE49-F238E27FC236}">
                  <a16:creationId xmlns:a16="http://schemas.microsoft.com/office/drawing/2014/main" id="{77DBA8F7-7BDB-FD36-D81A-2F91DCC64CD2}"/>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96" name="直線矢印コネクタ 95">
              <a:extLst>
                <a:ext uri="{FF2B5EF4-FFF2-40B4-BE49-F238E27FC236}">
                  <a16:creationId xmlns:a16="http://schemas.microsoft.com/office/drawing/2014/main" id="{A98C7405-ED8E-A9AC-1CDE-177A9BA8D050}"/>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cxnSp>
        <p:nvCxnSpPr>
          <p:cNvPr id="14" name="直線矢印コネクタ 13">
            <a:extLst>
              <a:ext uri="{FF2B5EF4-FFF2-40B4-BE49-F238E27FC236}">
                <a16:creationId xmlns:a16="http://schemas.microsoft.com/office/drawing/2014/main" id="{930BD4D2-2C02-9F4F-167A-CF59D6A1878E}"/>
              </a:ext>
            </a:extLst>
          </p:cNvPr>
          <p:cNvCxnSpPr>
            <a:cxnSpLocks/>
          </p:cNvCxnSpPr>
          <p:nvPr/>
        </p:nvCxnSpPr>
        <p:spPr>
          <a:xfrm>
            <a:off x="1926196" y="3798676"/>
            <a:ext cx="13256" cy="451164"/>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15" name="直線矢印コネクタ 14">
            <a:extLst>
              <a:ext uri="{FF2B5EF4-FFF2-40B4-BE49-F238E27FC236}">
                <a16:creationId xmlns:a16="http://schemas.microsoft.com/office/drawing/2014/main" id="{5AC0D8D7-996A-BC7E-AC16-21BC1D8B4436}"/>
              </a:ext>
            </a:extLst>
          </p:cNvPr>
          <p:cNvCxnSpPr>
            <a:cxnSpLocks/>
          </p:cNvCxnSpPr>
          <p:nvPr/>
        </p:nvCxnSpPr>
        <p:spPr>
          <a:xfrm>
            <a:off x="1926196" y="5312753"/>
            <a:ext cx="13256" cy="451164"/>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16" name="テキスト ボックス 15">
            <a:extLst>
              <a:ext uri="{FF2B5EF4-FFF2-40B4-BE49-F238E27FC236}">
                <a16:creationId xmlns:a16="http://schemas.microsoft.com/office/drawing/2014/main" id="{75F8D843-2CF6-B740-9271-1FD6F99164C9}"/>
              </a:ext>
            </a:extLst>
          </p:cNvPr>
          <p:cNvSpPr txBox="1"/>
          <p:nvPr/>
        </p:nvSpPr>
        <p:spPr>
          <a:xfrm>
            <a:off x="1344417" y="5396913"/>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sp>
        <p:nvSpPr>
          <p:cNvPr id="21" name="テキスト ボックス 20">
            <a:extLst>
              <a:ext uri="{FF2B5EF4-FFF2-40B4-BE49-F238E27FC236}">
                <a16:creationId xmlns:a16="http://schemas.microsoft.com/office/drawing/2014/main" id="{55A88078-7111-96C7-3822-DB01B968F537}"/>
              </a:ext>
            </a:extLst>
          </p:cNvPr>
          <p:cNvSpPr txBox="1"/>
          <p:nvPr/>
        </p:nvSpPr>
        <p:spPr>
          <a:xfrm>
            <a:off x="1344417" y="3864361"/>
            <a:ext cx="595035" cy="338554"/>
          </a:xfrm>
          <a:prstGeom prst="rect">
            <a:avLst/>
          </a:prstGeom>
          <a:noFill/>
        </p:spPr>
        <p:txBody>
          <a:bodyPr wrap="non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はい</a:t>
            </a:r>
          </a:p>
        </p:txBody>
      </p:sp>
      <p:grpSp>
        <p:nvGrpSpPr>
          <p:cNvPr id="26" name="グループ化 25">
            <a:extLst>
              <a:ext uri="{FF2B5EF4-FFF2-40B4-BE49-F238E27FC236}">
                <a16:creationId xmlns:a16="http://schemas.microsoft.com/office/drawing/2014/main" id="{89B52C44-4758-43FD-2909-F49958A75115}"/>
              </a:ext>
            </a:extLst>
          </p:cNvPr>
          <p:cNvGrpSpPr/>
          <p:nvPr/>
        </p:nvGrpSpPr>
        <p:grpSpPr>
          <a:xfrm>
            <a:off x="8194422" y="2700684"/>
            <a:ext cx="816091" cy="366204"/>
            <a:chOff x="8154411" y="1250322"/>
            <a:chExt cx="800219" cy="366204"/>
          </a:xfrm>
        </p:grpSpPr>
        <p:sp>
          <p:nvSpPr>
            <p:cNvPr id="27" name="テキスト ボックス 26">
              <a:extLst>
                <a:ext uri="{FF2B5EF4-FFF2-40B4-BE49-F238E27FC236}">
                  <a16:creationId xmlns:a16="http://schemas.microsoft.com/office/drawing/2014/main" id="{DD24C9B5-1B28-19E6-21C6-6D2CF264ADDA}"/>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29" name="直線矢印コネクタ 28">
              <a:extLst>
                <a:ext uri="{FF2B5EF4-FFF2-40B4-BE49-F238E27FC236}">
                  <a16:creationId xmlns:a16="http://schemas.microsoft.com/office/drawing/2014/main" id="{B01719DB-13AA-D6BD-F1AC-11F581889DA0}"/>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grpSp>
        <p:nvGrpSpPr>
          <p:cNvPr id="31" name="グループ化 30">
            <a:extLst>
              <a:ext uri="{FF2B5EF4-FFF2-40B4-BE49-F238E27FC236}">
                <a16:creationId xmlns:a16="http://schemas.microsoft.com/office/drawing/2014/main" id="{6A2D6BA1-FCEC-C6FB-72BF-6ADC4DED1E25}"/>
              </a:ext>
            </a:extLst>
          </p:cNvPr>
          <p:cNvGrpSpPr/>
          <p:nvPr/>
        </p:nvGrpSpPr>
        <p:grpSpPr>
          <a:xfrm>
            <a:off x="8194422" y="4772713"/>
            <a:ext cx="816091" cy="366204"/>
            <a:chOff x="8154411" y="1250322"/>
            <a:chExt cx="800219" cy="366204"/>
          </a:xfrm>
        </p:grpSpPr>
        <p:sp>
          <p:nvSpPr>
            <p:cNvPr id="32" name="テキスト ボックス 31">
              <a:extLst>
                <a:ext uri="{FF2B5EF4-FFF2-40B4-BE49-F238E27FC236}">
                  <a16:creationId xmlns:a16="http://schemas.microsoft.com/office/drawing/2014/main" id="{C8C3BF41-EC20-E4F2-B3B3-1D2EAE0E9A2E}"/>
                </a:ext>
              </a:extLst>
            </p:cNvPr>
            <p:cNvSpPr txBox="1"/>
            <p:nvPr/>
          </p:nvSpPr>
          <p:spPr>
            <a:xfrm>
              <a:off x="8154411" y="1277972"/>
              <a:ext cx="800219" cy="338554"/>
            </a:xfrm>
            <a:prstGeom prst="rect">
              <a:avLst/>
            </a:prstGeom>
            <a:noFill/>
          </p:spPr>
          <p:txBody>
            <a:bodyPr wrap="none" rtlCol="0">
              <a:spAutoFit/>
            </a:bodyPr>
            <a:lstStyle/>
            <a:p>
              <a:r>
                <a:rPr kumimoji="1" lang="ja-JP" altLang="en-US" sz="1600" b="1" dirty="0">
                  <a:solidFill>
                    <a:schemeClr val="accent1"/>
                  </a:solidFill>
                  <a:latin typeface="メイリオ" panose="020B0604030504040204" pitchFamily="50" charset="-128"/>
                  <a:ea typeface="メイリオ" panose="020B0604030504040204" pitchFamily="50" charset="-128"/>
                </a:rPr>
                <a:t>いいえ</a:t>
              </a:r>
            </a:p>
          </p:txBody>
        </p:sp>
        <p:cxnSp>
          <p:nvCxnSpPr>
            <p:cNvPr id="33" name="直線矢印コネクタ 32">
              <a:extLst>
                <a:ext uri="{FF2B5EF4-FFF2-40B4-BE49-F238E27FC236}">
                  <a16:creationId xmlns:a16="http://schemas.microsoft.com/office/drawing/2014/main" id="{076C5776-702D-F42C-D680-163B63123BCE}"/>
                </a:ext>
              </a:extLst>
            </p:cNvPr>
            <p:cNvCxnSpPr>
              <a:cxnSpLocks/>
            </p:cNvCxnSpPr>
            <p:nvPr/>
          </p:nvCxnSpPr>
          <p:spPr>
            <a:xfrm flipV="1">
              <a:off x="8200874" y="1250322"/>
              <a:ext cx="655972" cy="1213"/>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103560339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592</TotalTime>
  <Words>1394</Words>
  <Application>Microsoft Office PowerPoint</Application>
  <PresentationFormat>A4 210 x 297 mm</PresentationFormat>
  <Paragraphs>152</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メイリオ</vt:lpstr>
      <vt:lpstr>Aptos</vt:lpstr>
      <vt:lpstr>Aptos Display</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村山航太</dc:creator>
  <cp:lastModifiedBy>長谷川彰吾</cp:lastModifiedBy>
  <cp:revision>24</cp:revision>
  <dcterms:created xsi:type="dcterms:W3CDTF">2026-01-21T06:34:22Z</dcterms:created>
  <dcterms:modified xsi:type="dcterms:W3CDTF">2026-02-03T02:06:57Z</dcterms:modified>
</cp:coreProperties>
</file>