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57" r:id="rId3"/>
    <p:sldId id="265" r:id="rId4"/>
    <p:sldId id="258" r:id="rId5"/>
    <p:sldId id="266" r:id="rId6"/>
    <p:sldId id="270" r:id="rId7"/>
    <p:sldId id="267" r:id="rId8"/>
    <p:sldId id="271" r:id="rId9"/>
    <p:sldId id="268" r:id="rId10"/>
    <p:sldId id="272" r:id="rId11"/>
    <p:sldId id="269" r:id="rId12"/>
    <p:sldId id="274" r:id="rId13"/>
    <p:sldId id="260" r:id="rId14"/>
    <p:sldId id="277" r:id="rId15"/>
    <p:sldId id="264" r:id="rId16"/>
    <p:sldId id="275" r:id="rId17"/>
  </p:sldIdLst>
  <p:sldSz cx="12192000" cy="6858000"/>
  <p:notesSz cx="3502025" cy="6635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1517544" cy="332940"/>
          </a:xfrm>
          <a:prstGeom prst="rect">
            <a:avLst/>
          </a:prstGeom>
        </p:spPr>
        <p:txBody>
          <a:bodyPr vert="horz" lIns="55815" tIns="27909" rIns="55815" bIns="27909" rtlCol="0"/>
          <a:lstStyle>
            <a:lvl1pPr algn="l">
              <a:defRPr sz="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1983671" y="0"/>
            <a:ext cx="1517544" cy="332940"/>
          </a:xfrm>
          <a:prstGeom prst="rect">
            <a:avLst/>
          </a:prstGeom>
        </p:spPr>
        <p:txBody>
          <a:bodyPr vert="horz" lIns="55815" tIns="27909" rIns="55815" bIns="27909" rtlCol="0"/>
          <a:lstStyle>
            <a:lvl1pPr algn="r">
              <a:defRPr sz="700"/>
            </a:lvl1pPr>
          </a:lstStyle>
          <a:p>
            <a:fld id="{9D07891A-7B98-4F39-A419-A125D3513B3F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02811"/>
            <a:ext cx="1517544" cy="332940"/>
          </a:xfrm>
          <a:prstGeom prst="rect">
            <a:avLst/>
          </a:prstGeom>
        </p:spPr>
        <p:txBody>
          <a:bodyPr vert="horz" lIns="55815" tIns="27909" rIns="55815" bIns="27909" rtlCol="0" anchor="b"/>
          <a:lstStyle>
            <a:lvl1pPr algn="l">
              <a:defRPr sz="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1983671" y="6302811"/>
            <a:ext cx="1517544" cy="332940"/>
          </a:xfrm>
          <a:prstGeom prst="rect">
            <a:avLst/>
          </a:prstGeom>
        </p:spPr>
        <p:txBody>
          <a:bodyPr vert="horz" lIns="55815" tIns="27909" rIns="55815" bIns="27909" rtlCol="0" anchor="b"/>
          <a:lstStyle>
            <a:lvl1pPr algn="r">
              <a:defRPr sz="700"/>
            </a:lvl1pPr>
          </a:lstStyle>
          <a:p>
            <a:fld id="{54011BDA-54F5-4AD2-ACC5-3D8EDB1A0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03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56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6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20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8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56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38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7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0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53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51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35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6D98BF4-D59D-4416-8D06-4298EBEFF0AD}" type="datetimeFigureOut">
              <a:rPr kumimoji="1" lang="ja-JP" altLang="en-US" smtClean="0"/>
              <a:t>2022/2/26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6CA56AC-8658-41C6-9513-EEA962F52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7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自分らしく生きる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1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性のあり方は多様なのです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48" y="1767621"/>
            <a:ext cx="5715000" cy="381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" y="2672357"/>
            <a:ext cx="6230219" cy="20005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1520" y="5251267"/>
            <a:ext cx="10071461" cy="1280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48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体の性と心の性が違う時もあるし、</a:t>
            </a:r>
            <a:endParaRPr kumimoji="1" lang="en-US" altLang="ja-JP" sz="4800" dirty="0" smtClean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48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好きになり方も、人それぞれです</a:t>
            </a:r>
            <a:endParaRPr kumimoji="1" lang="ja-JP" altLang="en-US" sz="48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9562011" y="5016137"/>
            <a:ext cx="2409442" cy="1515509"/>
          </a:xfrm>
          <a:prstGeom prst="wedgeEllipseCallout">
            <a:avLst>
              <a:gd name="adj1" fmla="val -37504"/>
              <a:gd name="adj2" fmla="val -54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グラデーションがあるよ</a:t>
            </a:r>
            <a:endParaRPr kumimoji="1" lang="ja-JP" altLang="en-US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1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077" y="559090"/>
            <a:ext cx="11128248" cy="160934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LGBT</a:t>
            </a:r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　聞いたことがあるかな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10106004" y="304233"/>
            <a:ext cx="1815737" cy="979714"/>
          </a:xfrm>
          <a:prstGeom prst="wedgeEllipseCallout">
            <a:avLst>
              <a:gd name="adj1" fmla="val -58962"/>
              <a:gd name="adj2" fmla="val 53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８％</a:t>
            </a:r>
            <a:endParaRPr kumimoji="1" lang="en-US" altLang="ja-JP" dirty="0" smtClean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9" y="3284900"/>
            <a:ext cx="2546485" cy="2546485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4" y="3284900"/>
            <a:ext cx="2516835" cy="25280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97" y="3384503"/>
            <a:ext cx="2651460" cy="22586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95" y="3084875"/>
            <a:ext cx="2323208" cy="278785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692302" y="5812971"/>
            <a:ext cx="1724298" cy="7245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AR丸ゴシック体26E" panose="020F0900000000000000" pitchFamily="34" charset="-128"/>
                <a:ea typeface="AR丸ゴシック体26E" panose="020F0900000000000000" pitchFamily="34" charset="-128"/>
              </a:rPr>
              <a:t>レズビアン</a:t>
            </a:r>
            <a:endParaRPr kumimoji="1" lang="ja-JP" altLang="en-US" dirty="0">
              <a:solidFill>
                <a:srgbClr val="0070C0"/>
              </a:solidFill>
              <a:latin typeface="AR丸ゴシック体26E" panose="020F0900000000000000" pitchFamily="34" charset="-128"/>
              <a:ea typeface="AR丸ゴシック体26E" panose="020F0900000000000000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38499" y="2168434"/>
            <a:ext cx="916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</a:t>
            </a:r>
            <a:endParaRPr lang="ja-JP" altLang="en-US" sz="5400" b="1" cap="none" spc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88229" y="2168434"/>
            <a:ext cx="9266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</a:t>
            </a:r>
            <a:endParaRPr lang="ja-JP" altLang="en-US" sz="5400" b="1" cap="none" spc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715168" y="2161545"/>
            <a:ext cx="8742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</a:t>
            </a:r>
            <a:endParaRPr lang="ja-JP" altLang="en-US" sz="5400" b="1" cap="none" spc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274629" y="2168434"/>
            <a:ext cx="10272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</a:t>
            </a:r>
            <a:endParaRPr lang="ja-JP" altLang="en-US" sz="5400" b="1" cap="none" spc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467802" y="5831385"/>
            <a:ext cx="1724298" cy="7245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AR丸ゴシック体26E" panose="020F0900000000000000" pitchFamily="34" charset="-128"/>
                <a:ea typeface="AR丸ゴシック体26E" panose="020F0900000000000000" pitchFamily="34" charset="-128"/>
              </a:rPr>
              <a:t>ゲイ</a:t>
            </a:r>
            <a:endParaRPr kumimoji="1" lang="ja-JP" altLang="en-US" dirty="0">
              <a:solidFill>
                <a:srgbClr val="0070C0"/>
              </a:solidFill>
              <a:latin typeface="AR丸ゴシック体26E" panose="020F0900000000000000" pitchFamily="34" charset="-128"/>
              <a:ea typeface="AR丸ゴシック体26E" panose="020F0900000000000000" pitchFamily="34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959201" y="5768904"/>
            <a:ext cx="2175475" cy="7245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AR丸ゴシック体26E" panose="020F0900000000000000" pitchFamily="34" charset="-128"/>
                <a:ea typeface="AR丸ゴシック体26E" panose="020F0900000000000000" pitchFamily="34" charset="-128"/>
              </a:rPr>
              <a:t>バイセクシャル</a:t>
            </a:r>
            <a:endParaRPr kumimoji="1" lang="ja-JP" altLang="en-US" dirty="0">
              <a:solidFill>
                <a:srgbClr val="0070C0"/>
              </a:solidFill>
              <a:latin typeface="AR丸ゴシック体26E" panose="020F0900000000000000" pitchFamily="34" charset="-128"/>
              <a:ea typeface="AR丸ゴシック体26E" panose="020F0900000000000000" pitchFamily="34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575503" y="5755481"/>
            <a:ext cx="2800047" cy="7245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AR丸ゴシック体26E" panose="020F0900000000000000" pitchFamily="34" charset="-128"/>
                <a:ea typeface="AR丸ゴシック体26E" panose="020F0900000000000000" pitchFamily="34" charset="-128"/>
              </a:rPr>
              <a:t>トランスジェンダー</a:t>
            </a:r>
            <a:endParaRPr kumimoji="1" lang="ja-JP" altLang="en-US" dirty="0">
              <a:solidFill>
                <a:srgbClr val="0070C0"/>
              </a:solidFill>
              <a:latin typeface="AR丸ゴシック体26E" panose="020F0900000000000000" pitchFamily="34" charset="-128"/>
              <a:ea typeface="AR丸ゴシック体26E" panose="020F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7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T</a:t>
            </a:r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（トランスジェンダー・性同一性障害）の人の手記を読みます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2846" y="5238205"/>
            <a:ext cx="10412403" cy="2161902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あなたはどう思いましたか？</a:t>
            </a:r>
            <a:endParaRPr kumimoji="1" lang="ja-JP" altLang="en-US" sz="60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pic>
        <p:nvPicPr>
          <p:cNvPr id="5" name="図 4" descr="yjimageK7W1AQK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1" y="2346878"/>
            <a:ext cx="3344089" cy="28913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円形吹き出し 5"/>
          <p:cNvSpPr/>
          <p:nvPr/>
        </p:nvSpPr>
        <p:spPr>
          <a:xfrm>
            <a:off x="7550330" y="2446932"/>
            <a:ext cx="2913017" cy="1776548"/>
          </a:xfrm>
          <a:prstGeom prst="wedgeEllipseCallout">
            <a:avLst>
              <a:gd name="adj1" fmla="val -49981"/>
              <a:gd name="adj2" fmla="val 56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体は女</a:t>
            </a:r>
            <a:endParaRPr kumimoji="1" lang="en-US" altLang="ja-JP" sz="28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  <a:p>
            <a:pPr algn="ctr"/>
            <a:r>
              <a:rPr kumimoji="1"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心は男</a:t>
            </a:r>
            <a:endParaRPr kumimoji="1" lang="ja-JP" altLang="en-US" sz="2800" dirty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人と比べることって必要かな？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847" y="3148148"/>
            <a:ext cx="10412403" cy="3024051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みんなちがって、みんないい</a:t>
            </a:r>
            <a:endParaRPr kumimoji="1" lang="ja-JP" altLang="en-US" sz="60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5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1024" y="287382"/>
            <a:ext cx="10595283" cy="5538651"/>
          </a:xfrm>
        </p:spPr>
        <p:txBody>
          <a:bodyPr>
            <a:normAutofit/>
          </a:bodyPr>
          <a:lstStyle/>
          <a:p>
            <a:r>
              <a:rPr kumimoji="1" lang="ja-JP" altLang="en-US" sz="6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みんなが</a:t>
            </a:r>
            <a:r>
              <a:rPr kumimoji="1" lang="en-US" altLang="ja-JP" sz="6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/>
            </a:r>
            <a:br>
              <a:rPr kumimoji="1" lang="en-US" altLang="ja-JP" sz="6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</a:br>
            <a:r>
              <a:rPr kumimoji="1" lang="ja-JP" altLang="en-US" sz="6200" dirty="0" smtClean="0">
                <a:solidFill>
                  <a:srgbClr val="0070C0"/>
                </a:solidFill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自分らしく生きる</a:t>
            </a:r>
            <a:r>
              <a:rPr kumimoji="1" lang="ja-JP" altLang="en-US" sz="6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ためには</a:t>
            </a:r>
            <a:r>
              <a:rPr kumimoji="1" lang="en-US" altLang="ja-JP" sz="6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/>
            </a:r>
            <a:br>
              <a:rPr kumimoji="1" lang="en-US" altLang="ja-JP" sz="6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</a:br>
            <a:r>
              <a:rPr kumimoji="1" lang="ja-JP" altLang="en-US" sz="6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どうしたらよいかを</a:t>
            </a:r>
            <a:r>
              <a:rPr kumimoji="1" lang="en-US" altLang="ja-JP" sz="6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/>
            </a:r>
            <a:br>
              <a:rPr kumimoji="1" lang="en-US" altLang="ja-JP" sz="6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</a:br>
            <a:r>
              <a:rPr kumimoji="1" lang="ja-JP" altLang="en-US" sz="6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考えよう</a:t>
            </a:r>
            <a:endParaRPr kumimoji="1" lang="ja-JP" altLang="en-US" sz="62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02" y="3056708"/>
            <a:ext cx="3670663" cy="3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01" y="3495107"/>
            <a:ext cx="6148135" cy="25334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あなたはあなたらしく生きてほしい</a:t>
            </a:r>
            <a:endParaRPr kumimoji="1" lang="ja-JP" altLang="en-US" sz="44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5791" y="2093976"/>
            <a:ext cx="10058400" cy="3010989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solidFill>
                  <a:srgbClr val="0070C0"/>
                </a:solidFill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自分らしさ</a:t>
            </a:r>
            <a:r>
              <a:rPr kumimoji="1" lang="ja-JP" altLang="en-US" sz="66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って何だろう</a:t>
            </a:r>
            <a:endParaRPr kumimoji="1" lang="ja-JP" altLang="en-US" sz="66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6" name="左矢印吹き出し 5"/>
          <p:cNvSpPr/>
          <p:nvPr/>
        </p:nvSpPr>
        <p:spPr>
          <a:xfrm>
            <a:off x="8294913" y="3363686"/>
            <a:ext cx="3473414" cy="266482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良いところ教えて</a:t>
            </a:r>
            <a:endParaRPr kumimoji="1" lang="en-US" altLang="ja-JP" dirty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教えてあげね。</a:t>
            </a:r>
            <a:endParaRPr kumimoji="1" lang="en-US" altLang="ja-JP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  <a:p>
            <a:pPr algn="ctr"/>
            <a:endParaRPr kumimoji="1" lang="en-US" altLang="ja-JP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7" name="右矢印吹き出し 6"/>
          <p:cNvSpPr/>
          <p:nvPr/>
        </p:nvSpPr>
        <p:spPr>
          <a:xfrm>
            <a:off x="182880" y="3363686"/>
            <a:ext cx="3278777" cy="284117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自分で</a:t>
            </a:r>
            <a:endParaRPr kumimoji="1" lang="en-US" altLang="ja-JP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考えつかない時は、</a:t>
            </a:r>
            <a:endParaRPr kumimoji="1" lang="en-US" altLang="ja-JP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まわりの人に</a:t>
            </a:r>
            <a:endParaRPr kumimoji="1" lang="en-US" altLang="ja-JP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聞いてみて！</a:t>
            </a:r>
            <a:endParaRPr kumimoji="1" lang="ja-JP" altLang="en-US" dirty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3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それでも悩んでしまう時</a:t>
            </a:r>
            <a:r>
              <a:rPr kumimoji="1" lang="en-US" altLang="ja-JP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/>
            </a:r>
            <a:br>
              <a:rPr kumimoji="1" lang="en-US" altLang="ja-JP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</a:br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自分ではどうにもならない時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848" y="2455817"/>
            <a:ext cx="10412403" cy="30240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sz="6000" dirty="0" smtClean="0">
                <a:solidFill>
                  <a:srgbClr val="0070C0"/>
                </a:solidFill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相談しよう</a:t>
            </a:r>
            <a:endParaRPr kumimoji="1" lang="en-US" altLang="ja-JP" sz="6000" dirty="0" smtClean="0">
              <a:solidFill>
                <a:srgbClr val="0070C0"/>
              </a:solidFill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58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友達・親・家族・先生・保健の先生</a:t>
            </a:r>
            <a:endParaRPr kumimoji="1" lang="en-US" altLang="ja-JP" sz="5800" dirty="0" smtClean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58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スクールカウンセラー</a:t>
            </a:r>
            <a:endParaRPr kumimoji="1" lang="en-US" altLang="ja-JP" sz="5800" dirty="0" smtClean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58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お医者さん・こころの電話</a:t>
            </a:r>
            <a:endParaRPr kumimoji="1" lang="ja-JP" altLang="en-US" sz="58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933994" y="5841709"/>
            <a:ext cx="10058400" cy="61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0070C0"/>
                </a:solidFill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だいじょうぶ。あなたは一人じゃないよ。</a:t>
            </a:r>
            <a:endParaRPr lang="ja-JP" altLang="en-US" dirty="0">
              <a:solidFill>
                <a:srgbClr val="0070C0"/>
              </a:solidFill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5460274" y="2093976"/>
            <a:ext cx="1005840" cy="701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76" y="399385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元気に生まれたね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820347" y="2412670"/>
            <a:ext cx="5278701" cy="2899954"/>
          </a:xfrm>
          <a:prstGeom prst="wedgeEllipseCallout">
            <a:avLst>
              <a:gd name="adj1" fmla="val 61572"/>
              <a:gd name="adj2" fmla="val 30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ここで問題！</a:t>
            </a:r>
            <a:endParaRPr kumimoji="1" lang="en-US" altLang="ja-JP" sz="3200" dirty="0" smtClean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  <a:p>
            <a:pPr algn="ctr"/>
            <a:r>
              <a:rPr kumimoji="1" lang="ja-JP" altLang="en-US" sz="3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このあかちゃんは</a:t>
            </a:r>
            <a:endParaRPr kumimoji="1" lang="en-US" altLang="ja-JP" sz="3200" dirty="0" smtClean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  <a:p>
            <a:pPr algn="ctr"/>
            <a:r>
              <a:rPr kumimoji="1" lang="ja-JP" altLang="en-US" sz="3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男の子？女の子？</a:t>
            </a:r>
            <a:endParaRPr kumimoji="1" lang="ja-JP" altLang="en-US" sz="32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92" y="803565"/>
            <a:ext cx="5399108" cy="5383276"/>
          </a:xfrm>
        </p:spPr>
      </p:pic>
    </p:spTree>
    <p:extLst>
      <p:ext uri="{BB962C8B-B14F-4D97-AF65-F5344CB8AC3E}">
        <p14:creationId xmlns:p14="http://schemas.microsoft.com/office/powerpoint/2010/main" val="6633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すくすくと育ちました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pic>
        <p:nvPicPr>
          <p:cNvPr id="4" name="コンテンツ プレースホルダー 3" descr="挿絵 が含まれている画像&#10;&#10;自動的に生成された説明">
            <a:extLst>
              <a:ext uri="{FF2B5EF4-FFF2-40B4-BE49-F238E27FC236}">
                <a16:creationId xmlns:a16="http://schemas.microsoft.com/office/drawing/2014/main" xmlns="" id="{5C3FE8ED-1408-4460-B4B0-4B4C83F3C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76" y="2323088"/>
            <a:ext cx="1464895" cy="391626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FC1798C7-B71B-4F60-B9EE-B4AF0DE77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3" y="2323088"/>
            <a:ext cx="1469129" cy="39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6785" y="327878"/>
            <a:ext cx="10058400" cy="1609344"/>
          </a:xfrm>
        </p:spPr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大人になる心と体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25" y="1586774"/>
            <a:ext cx="7658907" cy="5166723"/>
          </a:xfrm>
        </p:spPr>
      </p:pic>
    </p:spTree>
    <p:extLst>
      <p:ext uri="{BB962C8B-B14F-4D97-AF65-F5344CB8AC3E}">
        <p14:creationId xmlns:p14="http://schemas.microsoft.com/office/powerpoint/2010/main" val="11374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57" y="3565637"/>
            <a:ext cx="4476796" cy="307263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4914" y="185006"/>
            <a:ext cx="10058400" cy="1609344"/>
          </a:xfrm>
        </p:spPr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体のこと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3" name="雲形吹き出し 2"/>
          <p:cNvSpPr/>
          <p:nvPr/>
        </p:nvSpPr>
        <p:spPr>
          <a:xfrm>
            <a:off x="2084227" y="1407444"/>
            <a:ext cx="2272937" cy="2599508"/>
          </a:xfrm>
          <a:prstGeom prst="cloudCallout">
            <a:avLst>
              <a:gd name="adj1" fmla="val 58477"/>
              <a:gd name="adj2" fmla="val 32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かっこよく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なりたいな。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4401360" y="936152"/>
            <a:ext cx="2272937" cy="2599508"/>
          </a:xfrm>
          <a:prstGeom prst="cloudCallout">
            <a:avLst>
              <a:gd name="adj1" fmla="val -21408"/>
              <a:gd name="adj2" fmla="val 5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背が大きくなりたいな。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6" name="雲形吹き出し 5"/>
          <p:cNvSpPr/>
          <p:nvPr/>
        </p:nvSpPr>
        <p:spPr>
          <a:xfrm>
            <a:off x="293805" y="2677462"/>
            <a:ext cx="2272937" cy="2599508"/>
          </a:xfrm>
          <a:prstGeom prst="cloudCallout">
            <a:avLst>
              <a:gd name="adj1" fmla="val 92960"/>
              <a:gd name="adj2" fmla="val 4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あいつ毛が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はえてきたんだって</a:t>
            </a:r>
            <a:r>
              <a:rPr kumimoji="1" lang="ja-JP" altLang="en-US" dirty="0" err="1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よ</a:t>
            </a:r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6718493" y="732158"/>
            <a:ext cx="2272937" cy="2599508"/>
          </a:xfrm>
          <a:prstGeom prst="cloudCallout">
            <a:avLst>
              <a:gd name="adj1" fmla="val -49569"/>
              <a:gd name="adj2" fmla="val 51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私って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太ってる？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やせなきゃ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8631005" y="1127306"/>
            <a:ext cx="2272937" cy="2599508"/>
          </a:xfrm>
          <a:prstGeom prst="cloudCallout">
            <a:avLst>
              <a:gd name="adj1" fmla="val -98420"/>
              <a:gd name="adj2" fmla="val 40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err="1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にきび</a:t>
            </a:r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が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きになる。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7722941" y="2998941"/>
            <a:ext cx="2272937" cy="2599508"/>
          </a:xfrm>
          <a:prstGeom prst="cloudCallout">
            <a:avLst>
              <a:gd name="adj1" fmla="val -59339"/>
              <a:gd name="adj2" fmla="val 2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胸が大きくなりたいな。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9056729" y="4089571"/>
            <a:ext cx="2272937" cy="2599508"/>
          </a:xfrm>
          <a:prstGeom prst="cloudCallout">
            <a:avLst>
              <a:gd name="adj1" fmla="val -131753"/>
              <a:gd name="adj2" fmla="val 4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生理がまだこない。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だいじょうぶかな。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11" name="雲形吹き出し 10"/>
          <p:cNvSpPr/>
          <p:nvPr/>
        </p:nvSpPr>
        <p:spPr>
          <a:xfrm>
            <a:off x="956100" y="4298695"/>
            <a:ext cx="2272937" cy="2599508"/>
          </a:xfrm>
          <a:prstGeom prst="cloudCallout">
            <a:avLst>
              <a:gd name="adj1" fmla="val 59626"/>
              <a:gd name="adj2" fmla="val -18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おれの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ち○</a:t>
            </a:r>
            <a:r>
              <a:rPr kumimoji="1" lang="ja-JP" altLang="en-US" dirty="0" err="1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こ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小さくない？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19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380" y="428361"/>
            <a:ext cx="5612230" cy="1609344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思春期の体の変化は</a:t>
            </a:r>
            <a:r>
              <a:rPr kumimoji="1" lang="en-US" altLang="ja-JP" sz="44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/>
            </a:r>
            <a:br>
              <a:rPr kumimoji="1" lang="en-US" altLang="ja-JP" sz="44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</a:br>
            <a:r>
              <a:rPr kumimoji="1" lang="ja-JP" altLang="en-US" sz="44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　</a:t>
            </a:r>
            <a:r>
              <a:rPr kumimoji="1" lang="ja-JP" altLang="en-US" sz="4400" dirty="0" smtClean="0">
                <a:solidFill>
                  <a:srgbClr val="0070C0"/>
                </a:solidFill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個人差</a:t>
            </a:r>
            <a:r>
              <a:rPr kumimoji="1" lang="ja-JP" altLang="en-US" sz="44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があります</a:t>
            </a:r>
            <a:endParaRPr kumimoji="1" lang="ja-JP" altLang="en-US" sz="44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5815" y="4502416"/>
            <a:ext cx="4315454" cy="1482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その人にとって</a:t>
            </a:r>
            <a:endParaRPr kumimoji="1" lang="en-US" altLang="ja-JP" sz="3200" dirty="0" smtClean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  <a:p>
            <a:pPr marL="0" indent="0">
              <a:buNone/>
            </a:pPr>
            <a:r>
              <a:rPr kumimoji="1" lang="ja-JP" altLang="en-US" sz="32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一番良いタイミングで変化が起きます。</a:t>
            </a:r>
            <a:endParaRPr kumimoji="1" lang="ja-JP" altLang="en-US" sz="32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10" y="0"/>
            <a:ext cx="643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58" y="3480408"/>
            <a:ext cx="4732692" cy="324826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心のこと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1843604" y="1471029"/>
            <a:ext cx="2272937" cy="2599508"/>
          </a:xfrm>
          <a:prstGeom prst="cloudCallout">
            <a:avLst>
              <a:gd name="adj1" fmla="val 53879"/>
              <a:gd name="adj2" fmla="val 33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ちょっと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したことが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イライラする。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6" name="雲形吹き出し 5"/>
          <p:cNvSpPr/>
          <p:nvPr/>
        </p:nvSpPr>
        <p:spPr>
          <a:xfrm>
            <a:off x="4101084" y="1026457"/>
            <a:ext cx="2272937" cy="2599508"/>
          </a:xfrm>
          <a:prstGeom prst="cloudCallout">
            <a:avLst>
              <a:gd name="adj1" fmla="val 56178"/>
              <a:gd name="adj2" fmla="val 43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他の人から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どう思われているか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気になる。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1068762" y="3031468"/>
            <a:ext cx="2272937" cy="2599508"/>
          </a:xfrm>
          <a:prstGeom prst="cloudCallout">
            <a:avLst>
              <a:gd name="adj1" fmla="val 64224"/>
              <a:gd name="adj2" fmla="val 7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なんで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学校に行かなきゃならないんだよ。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6225729" y="877693"/>
            <a:ext cx="2272937" cy="2599508"/>
          </a:xfrm>
          <a:prstGeom prst="cloudCallout">
            <a:avLst>
              <a:gd name="adj1" fmla="val -49569"/>
              <a:gd name="adj2" fmla="val 51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なんだか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友達の言うことに傷つく。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8350374" y="1581259"/>
            <a:ext cx="2272937" cy="2599508"/>
          </a:xfrm>
          <a:prstGeom prst="cloudCallout">
            <a:avLst>
              <a:gd name="adj1" fmla="val -84626"/>
              <a:gd name="adj2" fmla="val 25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とにかく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親や大人が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むかつく。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12" name="雲形吹き出し 11"/>
          <p:cNvSpPr/>
          <p:nvPr/>
        </p:nvSpPr>
        <p:spPr>
          <a:xfrm>
            <a:off x="8855311" y="3804788"/>
            <a:ext cx="2835946" cy="2599508"/>
          </a:xfrm>
          <a:prstGeom prst="cloudCallout">
            <a:avLst>
              <a:gd name="adj1" fmla="val -90374"/>
              <a:gd name="adj2" fmla="val 2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ちょっとした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ことでも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落ちこんでしまう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13" name="雲形吹き出し 12"/>
          <p:cNvSpPr/>
          <p:nvPr/>
        </p:nvSpPr>
        <p:spPr>
          <a:xfrm>
            <a:off x="1537471" y="4803190"/>
            <a:ext cx="2272937" cy="2054810"/>
          </a:xfrm>
          <a:prstGeom prst="cloudCallout">
            <a:avLst>
              <a:gd name="adj1" fmla="val 79741"/>
              <a:gd name="adj2" fmla="val -11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へ？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何にも悩み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なんてないし。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4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9" y="1387927"/>
            <a:ext cx="4480559" cy="44805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目に見えないけど、</a:t>
            </a:r>
            <a:r>
              <a:rPr kumimoji="1" lang="en-US" altLang="ja-JP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/>
            </a:r>
            <a:br>
              <a:rPr kumimoji="1" lang="en-US" altLang="ja-JP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</a:br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　</a:t>
            </a:r>
            <a:r>
              <a:rPr kumimoji="1" lang="ja-JP" altLang="en-US" dirty="0" smtClean="0">
                <a:solidFill>
                  <a:srgbClr val="0070C0"/>
                </a:solidFill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心も成長</a:t>
            </a:r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しているのです。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848" y="5269227"/>
            <a:ext cx="10412403" cy="999308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みんなちがって、みんないい</a:t>
            </a:r>
            <a:endParaRPr kumimoji="1" lang="ja-JP" altLang="en-US" sz="6000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470263" y="2093976"/>
            <a:ext cx="3239588" cy="2974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他の人からどう思われるか気になる</a:t>
            </a:r>
            <a:endParaRPr kumimoji="1" lang="en-US" altLang="ja-JP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↓</a:t>
            </a:r>
            <a:endParaRPr kumimoji="1" lang="en-US" altLang="ja-JP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自分を</a:t>
            </a:r>
            <a:endParaRPr kumimoji="1" lang="en-US" altLang="ja-JP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客観的に</a:t>
            </a:r>
            <a:endParaRPr kumimoji="1" lang="en-US" altLang="ja-JP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見ることができる</a:t>
            </a:r>
            <a:endParaRPr kumimoji="1" lang="ja-JP" altLang="en-US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7987284" y="2093976"/>
            <a:ext cx="3239588" cy="2974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大人がむかつく</a:t>
            </a:r>
            <a:endParaRPr kumimoji="1" lang="en-US" altLang="ja-JP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↓</a:t>
            </a:r>
            <a:endParaRPr kumimoji="1" lang="en-US" altLang="ja-JP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自分の考えで</a:t>
            </a:r>
            <a:endParaRPr kumimoji="1" lang="en-US" altLang="ja-JP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行動したい</a:t>
            </a:r>
            <a:endParaRPr kumimoji="1" lang="en-US" altLang="ja-JP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14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06" y="3542237"/>
            <a:ext cx="4422796" cy="303557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3905" y="242652"/>
            <a:ext cx="10058400" cy="1609344"/>
          </a:xfrm>
        </p:spPr>
        <p:txBody>
          <a:bodyPr/>
          <a:lstStyle/>
          <a:p>
            <a:r>
              <a:rPr kumimoji="1" lang="ja-JP" altLang="en-US" dirty="0" smtClean="0">
                <a:latin typeface="AR丸ゴシック体17M" panose="020F0600000000000000" pitchFamily="34" charset="-128"/>
                <a:ea typeface="AR丸ゴシック体17M" panose="020F0600000000000000" pitchFamily="34" charset="-128"/>
              </a:rPr>
              <a:t>性のこと</a:t>
            </a:r>
            <a:endParaRPr kumimoji="1" lang="ja-JP" altLang="en-US" dirty="0">
              <a:latin typeface="AR丸ゴシック体17M" panose="020F0600000000000000" pitchFamily="34" charset="-128"/>
              <a:ea typeface="AR丸ゴシック体17M" panose="020F0600000000000000" pitchFamily="34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4569794" y="983858"/>
            <a:ext cx="2272937" cy="2599508"/>
          </a:xfrm>
          <a:prstGeom prst="cloudCallout">
            <a:avLst>
              <a:gd name="adj1" fmla="val -49569"/>
              <a:gd name="adj2" fmla="val 51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女子と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話しづらく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なってきたな。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6" name="雲形吹き出し 5"/>
          <p:cNvSpPr/>
          <p:nvPr/>
        </p:nvSpPr>
        <p:spPr>
          <a:xfrm>
            <a:off x="6735207" y="1045028"/>
            <a:ext cx="2272937" cy="2599508"/>
          </a:xfrm>
          <a:prstGeom prst="cloudCallout">
            <a:avLst>
              <a:gd name="adj1" fmla="val -62214"/>
              <a:gd name="adj2" fmla="val 57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好きな子の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ことが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気になる。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733426" y="2168882"/>
            <a:ext cx="2272937" cy="2599508"/>
          </a:xfrm>
          <a:prstGeom prst="cloudCallout">
            <a:avLst>
              <a:gd name="adj1" fmla="val 79741"/>
              <a:gd name="adj2" fmla="val 29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みんな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好きな子のこと話すけど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ぼくは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何にも興味ないんだよな。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8028616" y="2316493"/>
            <a:ext cx="2272937" cy="2599508"/>
          </a:xfrm>
          <a:prstGeom prst="cloudCallout">
            <a:avLst>
              <a:gd name="adj1" fmla="val -90374"/>
              <a:gd name="adj2" fmla="val 2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わたしは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アイドルの方がいい！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8099158" y="4204932"/>
            <a:ext cx="2272937" cy="2199364"/>
          </a:xfrm>
          <a:prstGeom prst="cloudCallout">
            <a:avLst>
              <a:gd name="adj1" fmla="val -90374"/>
              <a:gd name="adj2" fmla="val 2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男の子より女の子の方が好きって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変？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1188721" y="4498016"/>
            <a:ext cx="2272937" cy="2191063"/>
          </a:xfrm>
          <a:prstGeom prst="cloudCallout">
            <a:avLst>
              <a:gd name="adj1" fmla="val 78017"/>
              <a:gd name="adj2" fmla="val 1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男同士の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方が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気が楽。</a:t>
            </a:r>
            <a:endParaRPr kumimoji="1" lang="ja-JP" altLang="en-US" dirty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sp>
        <p:nvSpPr>
          <p:cNvPr id="11" name="雲形吹き出し 10"/>
          <p:cNvSpPr/>
          <p:nvPr/>
        </p:nvSpPr>
        <p:spPr>
          <a:xfrm>
            <a:off x="2565107" y="1110790"/>
            <a:ext cx="2272937" cy="2599508"/>
          </a:xfrm>
          <a:prstGeom prst="cloudCallout">
            <a:avLst>
              <a:gd name="adj1" fmla="val 22270"/>
              <a:gd name="adj2" fmla="val 47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エッチなことを考え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もう想が止まらない。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やばい</a:t>
            </a:r>
            <a:r>
              <a:rPr kumimoji="1" lang="en-US" altLang="ja-JP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!</a:t>
            </a:r>
            <a:r>
              <a:rPr kumimoji="1" lang="ja-JP" altLang="en-US" dirty="0" smtClean="0">
                <a:latin typeface="AR PＰＯＰ５H" panose="040B0900000000000000" pitchFamily="50" charset="-128"/>
                <a:ea typeface="AR PＰＯＰ５H" panose="040B0900000000000000" pitchFamily="50" charset="-128"/>
              </a:rPr>
              <a:t>？</a:t>
            </a:r>
            <a:endParaRPr kumimoji="1" lang="en-US" altLang="ja-JP" dirty="0" smtClean="0"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7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439</Words>
  <Application>Microsoft Office PowerPoint</Application>
  <PresentationFormat>ワイド画面</PresentationFormat>
  <Paragraphs>115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AR PＰＯＰ５H</vt:lpstr>
      <vt:lpstr>AR Pゴシック体M</vt:lpstr>
      <vt:lpstr>AR Pゴシック体S</vt:lpstr>
      <vt:lpstr>AR丸ゴシック体17M</vt:lpstr>
      <vt:lpstr>AR丸ゴシック体26E</vt:lpstr>
      <vt:lpstr>HG明朝B</vt:lpstr>
      <vt:lpstr>Rockwell</vt:lpstr>
      <vt:lpstr>Rockwell Condensed</vt:lpstr>
      <vt:lpstr>游ゴシック</vt:lpstr>
      <vt:lpstr>Wingdings</vt:lpstr>
      <vt:lpstr>木版活字</vt:lpstr>
      <vt:lpstr>自分らしく生きる</vt:lpstr>
      <vt:lpstr>元気に生まれたね</vt:lpstr>
      <vt:lpstr>すくすくと育ちました</vt:lpstr>
      <vt:lpstr>大人になる心と体</vt:lpstr>
      <vt:lpstr>体のこと</vt:lpstr>
      <vt:lpstr>思春期の体の変化は 　個人差があります</vt:lpstr>
      <vt:lpstr>心のこと</vt:lpstr>
      <vt:lpstr>目に見えないけど、 　心も成長しているのです。</vt:lpstr>
      <vt:lpstr>性のこと</vt:lpstr>
      <vt:lpstr>性のあり方は多様なのです</vt:lpstr>
      <vt:lpstr>LGBT　聞いたことがあるかな</vt:lpstr>
      <vt:lpstr>T（トランスジェンダー・性同一性障害）の人の手記を読みます</vt:lpstr>
      <vt:lpstr>人と比べることって必要かな？</vt:lpstr>
      <vt:lpstr>みんなが 自分らしく生きるためには どうしたらよいかを 考えよう</vt:lpstr>
      <vt:lpstr>あなたはあなたらしく生きてほしい</vt:lpstr>
      <vt:lpstr>それでも悩んでしまう時 自分ではどうにもならない時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自分らしく生きる</dc:title>
  <dc:creator>user</dc:creator>
  <cp:lastModifiedBy>suenom</cp:lastModifiedBy>
  <cp:revision>4</cp:revision>
  <cp:lastPrinted>2022-02-26T07:59:03Z</cp:lastPrinted>
  <dcterms:modified xsi:type="dcterms:W3CDTF">2022-02-26T08:00:13Z</dcterms:modified>
</cp:coreProperties>
</file>